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0467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583680" y="36576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PROOF  ·  EXECUTIVE SUMMARY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621792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 · Financial Services · FY2016–FY2024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548640" y="274320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"Goldman Sachs invested over $5B in Marcus consumer banking (launched 2016) and acquired GreenSky for $2.2B. The consumer segment accumulated over $5B in cumulative pre-tax losses — $1.3B (2016–2019) plus $3.8B in Platform Solutions (2020–2023) — before the strategic retreat began in late 2022."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84048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840480"/>
            <a:ext cx="54864" cy="128016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393192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$5B+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731520" y="466344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CAPITAL DEPLOYED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383280" y="384048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3" name="Shape 11"/>
          <p:cNvSpPr/>
          <p:nvPr/>
        </p:nvSpPr>
        <p:spPr>
          <a:xfrm>
            <a:off x="3383280" y="3840480"/>
            <a:ext cx="54864" cy="128016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4" name="Text 12"/>
          <p:cNvSpPr/>
          <p:nvPr/>
        </p:nvSpPr>
        <p:spPr>
          <a:xfrm>
            <a:off x="3566160" y="393192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$5.1B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3566160" y="466344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CUMULATIVE PRE-TAX LOSSES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17920" y="384048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7" name="Shape 15"/>
          <p:cNvSpPr/>
          <p:nvPr/>
        </p:nvSpPr>
        <p:spPr>
          <a:xfrm>
            <a:off x="6217920" y="3840480"/>
            <a:ext cx="54864" cy="128016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393192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$1.7B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6400800" y="466344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ANNUAL LOSS (FY2022)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9052560" y="384048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21" name="Shape 19"/>
          <p:cNvSpPr/>
          <p:nvPr/>
        </p:nvSpPr>
        <p:spPr>
          <a:xfrm>
            <a:off x="9052560" y="3840480"/>
            <a:ext cx="54864" cy="12801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2" name="Text 20"/>
          <p:cNvSpPr/>
          <p:nvPr/>
        </p:nvSpPr>
        <p:spPr>
          <a:xfrm>
            <a:off x="9235440" y="393192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72mo</a:t>
            </a:r>
            <a:endParaRPr lang="en-US" sz="4400" dirty="0"/>
          </a:p>
        </p:txBody>
      </p:sp>
      <p:sp>
        <p:nvSpPr>
          <p:cNvPr id="23" name="Text 21"/>
          <p:cNvSpPr/>
          <p:nvPr/>
        </p:nvSpPr>
        <p:spPr>
          <a:xfrm>
            <a:off x="9235440" y="466344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TO STRATEGIC RETREAT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SEC 10-K · Goldman Sachs Platform Solutions disclosures · Q4 2022 earnings (Reuters) · Banking Dive · Bloomberg · AP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MULTI-LAYER ESTIMATION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Model — 5 Independent Estimation Layers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48640" y="2011680"/>
            <a:ext cx="10972800" cy="77724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011680"/>
            <a:ext cx="54864" cy="77724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1488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L3 Enterprise WBS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840480" y="210312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$287M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6400800" y="21488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AUTHORITATIVE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144000" y="21488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NUMBER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880360"/>
            <a:ext cx="10972800" cy="77724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30175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L1 Analogous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840480" y="29718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$321M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6400800" y="3017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144000" y="3017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3749040"/>
            <a:ext cx="10972800" cy="7772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38862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L2 Parametric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840480" y="38404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$416M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400800" y="38862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Cross-validation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144000" y="38862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AMBER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48640" y="4617720"/>
            <a:ext cx="10972800" cy="77724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" y="475488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L4 PERT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3840480" y="470916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$287M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6400800" y="4754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Uncertainty bands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9144000" y="4754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48640" y="5486400"/>
            <a:ext cx="10972800" cy="7772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0" name="Text 28"/>
          <p:cNvSpPr/>
          <p:nvPr/>
        </p:nvSpPr>
        <p:spPr>
          <a:xfrm>
            <a:off x="822960" y="56235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L5 Reference Class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3840480" y="557784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$602M</a:t>
            </a:r>
            <a:endParaRPr lang="en-US" sz="2400" dirty="0"/>
          </a:p>
        </p:txBody>
      </p:sp>
      <p:sp>
        <p:nvSpPr>
          <p:cNvPr id="32" name="Text 30"/>
          <p:cNvSpPr/>
          <p:nvPr/>
        </p:nvSpPr>
        <p:spPr>
          <a:xfrm>
            <a:off x="6400800" y="56235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benchmark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144000" y="56235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Convergence: 72/100 — estimate validated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ON INVESTMENT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Economics of Strategic Visibility</a:t>
            </a:r>
            <a:endParaRPr lang="en-US" sz="3600" dirty="0"/>
          </a:p>
        </p:txBody>
      </p:sp>
      <p:sp>
        <p:nvSpPr>
          <p:cNvPr id="8" name="Shape 6"/>
          <p:cNvSpPr/>
          <p:nvPr/>
        </p:nvSpPr>
        <p:spPr>
          <a:xfrm>
            <a:off x="548640" y="2103120"/>
            <a:ext cx="5029200" cy="3200400"/>
          </a:xfrm>
          <a:prstGeom prst="rect">
            <a:avLst>
              <a:gd name="adj" fmla="val 2286"/>
            </a:avLst>
          </a:prstGeom>
          <a:solidFill>
            <a:srgbClr val="7F1D1D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22860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STRATEGIC BLINDNESS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274320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$5.1B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822960" y="356616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losses, write-offs, and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abandoned strategic initiatives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22960" y="42062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8 years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26480" y="2103120"/>
            <a:ext cx="5029200" cy="3200400"/>
          </a:xfrm>
          <a:prstGeom prst="rect">
            <a:avLst>
              <a:gd name="adj" fmla="val 2286"/>
            </a:avLst>
          </a:prstGeom>
          <a:solidFill>
            <a:srgbClr val="064E3B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0" y="22860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GEM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0" y="274320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$500K/yr</a:t>
            </a:r>
            <a:endParaRPr lang="en-US" sz="5600" dirty="0"/>
          </a:p>
        </p:txBody>
      </p:sp>
      <p:sp>
        <p:nvSpPr>
          <p:cNvPr id="16" name="Text 14"/>
          <p:cNvSpPr/>
          <p:nvPr/>
        </p:nvSpPr>
        <p:spPr>
          <a:xfrm>
            <a:off x="6400800" y="356616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continuous strategy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intelligence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0" y="42062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ROI: 10200:1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57607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preventing 1% of strategic misallocation pays for GEM 102 times over.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  <p:sp>
        <p:nvSpPr>
          <p:cNvPr id="20" name="Text 18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48640" y="2011680"/>
            <a:ext cx="10972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already paid </a:t>
            </a:r>
            <a:pPr algn="ctr" indent="0" marL="0">
              <a:buNone/>
            </a:pPr>
            <a:r>
              <a:rPr lang="en-US" sz="4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$5.1B</a:t>
            </a:r>
            <a:pPr algn="ctr" indent="0" marL="0">
              <a:buNone/>
            </a:pPr>
            <a:r>
              <a:rPr lang="en-US" sz="4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for visibility you</a:t>
            </a:r>
            <a:endParaRPr lang="en-US" sz="4400" dirty="0"/>
          </a:p>
          <a:p>
            <a:pPr algn="ctr" indent="0" marL="0">
              <a:buNone/>
            </a:pPr>
            <a:r>
              <a:rPr lang="en-US" sz="4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didn't have.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next </a:t>
            </a:r>
            <a:pPr algn="ctr"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$5.1B</a:t>
            </a:r>
            <a:pPr algn="ctr" indent="0" marL="0">
              <a:buNone/>
            </a:pPr>
            <a:r>
              <a:rPr lang="en-US" sz="4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 your call.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029200" y="4846320"/>
            <a:ext cx="2103120" cy="27432"/>
          </a:xfrm>
          <a:prstGeom prst="rect">
            <a:avLst/>
          </a:prstGeom>
          <a:solidFill>
            <a:srgbClr val="475569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52120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GEM. Strategy execution intelligence.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  <p:sp>
        <p:nvSpPr>
          <p:cNvPr id="10" name="Text 8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See GEM in Action?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548640" y="2560320"/>
            <a:ext cx="10972800" cy="1005840"/>
          </a:xfrm>
          <a:prstGeom prst="rect">
            <a:avLst>
              <a:gd name="adj" fmla="val 5455"/>
            </a:avLst>
          </a:prstGeom>
          <a:solidFill>
            <a:srgbClr val="1E293B"/>
          </a:solidFill>
          <a:ln/>
        </p:spPr>
      </p:sp>
      <p:sp>
        <p:nvSpPr>
          <p:cNvPr id="8" name="Shape 6"/>
          <p:cNvSpPr/>
          <p:nvPr/>
        </p:nvSpPr>
        <p:spPr>
          <a:xfrm>
            <a:off x="914400" y="274320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8346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828800" y="26974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828800" y="30632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your organization modeled in real-time — 25 minutes, no prep required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3840480"/>
            <a:ext cx="10972800" cy="1005840"/>
          </a:xfrm>
          <a:prstGeom prst="rect">
            <a:avLst>
              <a:gd name="adj" fmla="val 5455"/>
            </a:avLst>
          </a:prstGeom>
          <a:solidFill>
            <a:srgbClr val="1E293B"/>
          </a:solidFill>
          <a:ln/>
        </p:spPr>
      </p:sp>
      <p:sp>
        <p:nvSpPr>
          <p:cNvPr id="13" name="Shape 11"/>
          <p:cNvSpPr/>
          <p:nvPr/>
        </p:nvSpPr>
        <p:spPr>
          <a:xfrm>
            <a:off x="914400" y="402336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41148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828800" y="39776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 of Value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828800" y="43434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run a full strategic analysis on your current portfolio at no cost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5120640"/>
            <a:ext cx="10972800" cy="1005840"/>
          </a:xfrm>
          <a:prstGeom prst="rect">
            <a:avLst>
              <a:gd name="adj" fmla="val 5455"/>
            </a:avLst>
          </a:prstGeom>
          <a:solidFill>
            <a:srgbClr val="1E293B"/>
          </a:solidFill>
          <a:ln/>
        </p:spPr>
      </p:sp>
      <p:sp>
        <p:nvSpPr>
          <p:cNvPr id="18" name="Shape 16"/>
          <p:cNvSpPr/>
          <p:nvPr/>
        </p:nvSpPr>
        <p:spPr>
          <a:xfrm>
            <a:off x="914400" y="530352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19" name="Text 17"/>
          <p:cNvSpPr/>
          <p:nvPr/>
        </p:nvSpPr>
        <p:spPr>
          <a:xfrm>
            <a:off x="914400" y="539496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828800" y="52578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Briefing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828800" y="56235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your leadership team — we present findings and strategic intelligence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mirza@enthsky.com  ·  enthsky.com/gemaxiom  ·  Schedule at calendly.com/gemaxiom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48640" y="653796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Enthsky LLC  ·  Confidential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IMPACT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Cost You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548640" y="2103120"/>
            <a:ext cx="10972800" cy="914400"/>
          </a:xfrm>
          <a:prstGeom prst="rect">
            <a:avLst>
              <a:gd name="adj" fmla="val 5000"/>
            </a:avLst>
          </a:prstGeom>
          <a:solidFill>
            <a:srgbClr val="1E293B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219456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$5B+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3200400" y="21945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Development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200400" y="25603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Technology, marketing, operations, and infrastructure for Marcus since 2016 launch (Global Finance Magazine, 2023)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154680"/>
            <a:ext cx="10972800" cy="914400"/>
          </a:xfrm>
          <a:prstGeom prst="rect">
            <a:avLst>
              <a:gd name="adj" fmla="val 5000"/>
            </a:avLst>
          </a:prstGeom>
          <a:solidFill>
            <a:srgbClr val="1E293B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324612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$2.2B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3200400" y="32461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GreenSky Acquisition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200400" y="36118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All-stock acquisition of installment-lending fintech announced Sep 2021, closed Mar 2022 at $1.73B. Later divested at a loss in 2024. (CNBC, Banking Dive)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8640" y="4206240"/>
            <a:ext cx="10972800" cy="914400"/>
          </a:xfrm>
          <a:prstGeom prst="rect">
            <a:avLst>
              <a:gd name="adj" fmla="val 5000"/>
            </a:avLst>
          </a:prstGeom>
          <a:solidFill>
            <a:srgbClr val="1E293B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429768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$5.1B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3200400" y="42976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Cumulative Operating Losses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200400" y="46634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$1.3B pre-tax losses 2016–mid 2019 (Banking Dive, Jan 2023) + $3.8B Platform Solutions pre-tax losses 2020–2023 (Zogby/SEC filings). FY2022 alone: $1.67B net loss in Platform Solutions (Reuters).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5257800"/>
            <a:ext cx="10972800" cy="914400"/>
          </a:xfrm>
          <a:prstGeom prst="rect">
            <a:avLst>
              <a:gd name="adj" fmla="val 5000"/>
            </a:avLst>
          </a:prstGeom>
          <a:solidFill>
            <a:srgbClr val="1E293B"/>
          </a:solidFill>
          <a:ln/>
        </p:spPr>
      </p:sp>
      <p:sp>
        <p:nvSpPr>
          <p:cNvPr id="21" name="Text 19"/>
          <p:cNvSpPr/>
          <p:nvPr/>
        </p:nvSpPr>
        <p:spPr>
          <a:xfrm>
            <a:off x="822960" y="53492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$3B+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3200400" y="53492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Opportunity Cost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200400" y="57150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attention and capital diverted from core institutional franchise. CEO Solomon: "We tried to do too much too quickly." Stock underperformed peers until consumer exit.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 ANALYSIS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Failure Pattern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548640" y="2011680"/>
            <a:ext cx="3474720" cy="3474720"/>
          </a:xfrm>
          <a:prstGeom prst="rect">
            <a:avLst>
              <a:gd name="adj" fmla="val 2105"/>
            </a:avLst>
          </a:prstGeom>
          <a:solidFill>
            <a:srgbClr val="1E293B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011680"/>
            <a:ext cx="347472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28600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Competency Misalignment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22960" y="2926080"/>
            <a:ext cx="2926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banking fundamentally misaligned with Goldman's 154-year institutional DNA. No retail infrastructure, culture, or operational expertise. CEO Solomon acknowledged: "We tried to do too much too quickly — we didn't execute perfectly." (Reuters, Jan 2023)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43891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 would have surfaced this via: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22960" y="47091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 Dashboard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297680" y="2011680"/>
            <a:ext cx="3474720" cy="3474720"/>
          </a:xfrm>
          <a:prstGeom prst="rect">
            <a:avLst>
              <a:gd name="adj" fmla="val 2105"/>
            </a:avLst>
          </a:prstGeom>
          <a:solidFill>
            <a:srgbClr val="1E293B"/>
          </a:solidFill>
          <a:ln/>
        </p:spPr>
      </p:sp>
      <p:sp>
        <p:nvSpPr>
          <p:cNvPr id="15" name="Shape 13"/>
          <p:cNvSpPr/>
          <p:nvPr/>
        </p:nvSpPr>
        <p:spPr>
          <a:xfrm>
            <a:off x="4297680" y="2011680"/>
            <a:ext cx="347472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0" y="228600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Ignored Unit Economics Signals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572000" y="2926080"/>
            <a:ext cx="2926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Marcus was projected to break even by end of 2022 but instead posted $1.2B+ in losses that year. Credit card loss rate of 2.93% — worst among big US card issuers. Customer acquisition costs 4x industry benchmarks. These signals were visible by 2020 but not acted on until late 2022. (Global Finance, Bloomberg)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0" y="43891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 would have surfaced this via: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572000" y="47091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Signals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046720" y="2011680"/>
            <a:ext cx="3474720" cy="3474720"/>
          </a:xfrm>
          <a:prstGeom prst="rect">
            <a:avLst>
              <a:gd name="adj" fmla="val 2105"/>
            </a:avLst>
          </a:prstGeom>
          <a:solidFill>
            <a:srgbClr val="1E293B"/>
          </a:solidFill>
          <a:ln/>
        </p:spPr>
      </p:sp>
      <p:sp>
        <p:nvSpPr>
          <p:cNvPr id="21" name="Shape 19"/>
          <p:cNvSpPr/>
          <p:nvPr/>
        </p:nvSpPr>
        <p:spPr>
          <a:xfrm>
            <a:off x="8046720" y="2011680"/>
            <a:ext cx="347472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2" name="Text 20"/>
          <p:cNvSpPr/>
          <p:nvPr/>
        </p:nvSpPr>
        <p:spPr>
          <a:xfrm>
            <a:off x="8321040" y="228600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Resource Conflict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8321040" y="2926080"/>
            <a:ext cx="2926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Marcus competed directly with Asset &amp; Wealth Management for technology talent and capital allocation. Investment bankers and traders facing cuts while consumer division consumed $5B+. GreenSky acquisition at market peak compounded the drain. (Yahoo Finance, AP)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321040" y="43891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 would have surfaced this via: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21040" y="47091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Coherence Map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 INTERVENTION ANALYSIS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GEM Would Have Surfaced</a:t>
            </a:r>
            <a:endParaRPr lang="en-US" sz="3600" dirty="0"/>
          </a:p>
        </p:txBody>
      </p:sp>
      <p:sp>
        <p:nvSpPr>
          <p:cNvPr id="8" name="Shape 6"/>
          <p:cNvSpPr/>
          <p:nvPr/>
        </p:nvSpPr>
        <p:spPr>
          <a:xfrm>
            <a:off x="548640" y="2011680"/>
            <a:ext cx="10972800" cy="45720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20574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 Engine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926080" y="205740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 Detected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0" y="20574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Detection Time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9875520" y="205740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Severity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48640" y="2560320"/>
            <a:ext cx="10972800" cy="73152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26974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 Dashboard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926080" y="269748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banking alignment score below 35% — core competency mismatch flagged. No retail banking DNA, infrastructure, or operating model.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772400" y="269748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9875520" y="26974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8640" y="3383280"/>
            <a:ext cx="10972800" cy="73152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35204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Signals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926080" y="352044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acquisition cost 4x industry benchmark. Credit card loss rate trending to worst-in-class. LTV/CAC ratio inverted.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772400" y="352044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6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875520" y="35204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48640" y="4206240"/>
            <a:ext cx="10972800" cy="73152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43434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Coherence Map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926080" y="43434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conflict: Marcus vs. AWM competing for same technology and capital pool. Portfolio incoherence score exceeds threshold.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7772400" y="43434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4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875520" y="434340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48640" y="5029200"/>
            <a:ext cx="10972800" cy="73152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9" name="Text 27"/>
          <p:cNvSpPr/>
          <p:nvPr/>
        </p:nvSpPr>
        <p:spPr>
          <a:xfrm>
            <a:off x="640080" y="516636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Rationalization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926080" y="516636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Lone Wolf classification — consumer banking shows zero synergy with existing institutional business lines. GreenSky acquisition scored as strategic outlier.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772400" y="516636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5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9875520" y="516636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 Compression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 MONTHS OF UNDETECTED FAILURE  →  WEEKS WITH GEM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26517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 months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560320" y="2011680"/>
            <a:ext cx="8961120" cy="1371600"/>
          </a:xfrm>
          <a:prstGeom prst="rect">
            <a:avLst>
              <a:gd name="adj" fmla="val 3333"/>
            </a:avLst>
          </a:prstGeom>
          <a:solidFill>
            <a:srgbClr val="DC2626"/>
          </a:solidFill>
          <a:ln/>
        </p:spPr>
      </p:sp>
      <p:sp>
        <p:nvSpPr>
          <p:cNvPr id="8" name="Text 6"/>
          <p:cNvSpPr/>
          <p:nvPr/>
        </p:nvSpPr>
        <p:spPr>
          <a:xfrm>
            <a:off x="2743200" y="21488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2016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743200" y="24231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 MISSED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9326880" y="214884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595360" y="2423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ABANDONED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0" y="28346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$5.1B accumulated losses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8640" y="41148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GEM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48640" y="45720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 weeks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56032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2017 · FLAGGED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560320" y="4206240"/>
            <a:ext cx="1371600" cy="1097280"/>
          </a:xfrm>
          <a:prstGeom prst="rect">
            <a:avLst>
              <a:gd name="adj" fmla="val 4167"/>
            </a:avLst>
          </a:prstGeom>
          <a:solidFill>
            <a:srgbClr val="10B981"/>
          </a:solidFill>
          <a:ln/>
        </p:spPr>
      </p:sp>
      <p:sp>
        <p:nvSpPr>
          <p:cNvPr id="17" name="Shape 15"/>
          <p:cNvSpPr/>
          <p:nvPr/>
        </p:nvSpPr>
        <p:spPr>
          <a:xfrm>
            <a:off x="4023360" y="4206240"/>
            <a:ext cx="7498080" cy="1097280"/>
          </a:xfrm>
          <a:prstGeom prst="rect">
            <a:avLst/>
          </a:prstGeom>
          <a:noFill/>
          <a:ln w="12700">
            <a:solidFill>
              <a:srgbClr val="10B981"/>
            </a:solidFill>
            <a:prstDash val="dash"/>
          </a:ln>
        </p:spPr>
      </p:sp>
      <p:sp>
        <p:nvSpPr>
          <p:cNvPr id="18" name="Text 16"/>
          <p:cNvSpPr/>
          <p:nvPr/>
        </p:nvSpPr>
        <p:spPr>
          <a:xfrm>
            <a:off x="4572000" y="44805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$2.5B–$3.5B in capital preserved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48640" y="57607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 compresses the failure-detection window from quarters to weeks — the difference between corrective action and abandonment.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PRESERVATION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That Could Have Been Preserved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548640" y="219456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$2.5B–$3.5B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548640" y="34747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spc="4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AVOIDABLE LOSS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4206240"/>
            <a:ext cx="5029200" cy="1828800"/>
          </a:xfrm>
          <a:prstGeom prst="rect">
            <a:avLst>
              <a:gd name="adj" fmla="val 4000"/>
            </a:avLst>
          </a:prstGeom>
          <a:solidFill>
            <a:srgbClr val="7F1D1D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4389120"/>
            <a:ext cx="4480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GEM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22960" y="4754880"/>
            <a:ext cx="4480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Failure undetected for 72 months</a:t>
            </a:r>
            <a:endParaRPr lang="en-US" sz="12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$5.1B in accumulated losses</a:t>
            </a:r>
            <a:endParaRPr lang="en-US" sz="12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Strategy abandoned</a:t>
            </a:r>
            <a:endParaRPr lang="en-US" sz="12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Executive turnover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26480" y="4206240"/>
            <a:ext cx="5029200" cy="1828800"/>
          </a:xfrm>
          <a:prstGeom prst="rect">
            <a:avLst>
              <a:gd name="adj" fmla="val 4000"/>
            </a:avLst>
          </a:prstGeom>
          <a:solidFill>
            <a:srgbClr val="064E3B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0" y="4389120"/>
            <a:ext cx="4480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GEM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0" y="4754880"/>
            <a:ext cx="4480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Signals detected in ~6 weeks</a:t>
            </a:r>
            <a:endParaRPr lang="en-US" sz="12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Corrective action taken early</a:t>
            </a:r>
            <a:endParaRPr lang="en-US" sz="12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$2.5B–$3.5B in capital preserved</a:t>
            </a:r>
            <a:endParaRPr lang="en-US" sz="12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Strategy pivoted, not abandoned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OVERVIEW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Intelligence Engines — Continuous Monitoring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48640" y="2011680"/>
            <a:ext cx="3474720" cy="1828800"/>
          </a:xfrm>
          <a:prstGeom prst="rect">
            <a:avLst>
              <a:gd name="adj" fmla="val 4000"/>
            </a:avLst>
          </a:prstGeom>
          <a:solidFill>
            <a:srgbClr val="1E293B"/>
          </a:solidFill>
          <a:ln/>
        </p:spPr>
      </p:sp>
      <p:sp>
        <p:nvSpPr>
          <p:cNvPr id="9" name="Shape 7"/>
          <p:cNvSpPr/>
          <p:nvPr/>
        </p:nvSpPr>
        <p:spPr>
          <a:xfrm>
            <a:off x="822960" y="228600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3774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645920" y="23317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301752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how well every initiative supports strategic goals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297680" y="2011680"/>
            <a:ext cx="3474720" cy="1828800"/>
          </a:xfrm>
          <a:prstGeom prst="rect">
            <a:avLst>
              <a:gd name="adj" fmla="val 4000"/>
            </a:avLst>
          </a:prstGeom>
          <a:solidFill>
            <a:srgbClr val="1E293B"/>
          </a:solidFill>
          <a:ln/>
        </p:spPr>
      </p:sp>
      <p:sp>
        <p:nvSpPr>
          <p:cNvPr id="14" name="Shape 12"/>
          <p:cNvSpPr/>
          <p:nvPr/>
        </p:nvSpPr>
        <p:spPr>
          <a:xfrm>
            <a:off x="4572000" y="228600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0" y="23774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394960" y="23317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Coherence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572000" y="301752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Detects conflicts and contradictions across portfolios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8046720" y="2011680"/>
            <a:ext cx="3474720" cy="1828800"/>
          </a:xfrm>
          <a:prstGeom prst="rect">
            <a:avLst>
              <a:gd name="adj" fmla="val 4000"/>
            </a:avLst>
          </a:prstGeom>
          <a:solidFill>
            <a:srgbClr val="1E293B"/>
          </a:solidFill>
          <a:ln/>
        </p:spPr>
      </p:sp>
      <p:sp>
        <p:nvSpPr>
          <p:cNvPr id="19" name="Shape 17"/>
          <p:cNvSpPr/>
          <p:nvPr/>
        </p:nvSpPr>
        <p:spPr>
          <a:xfrm>
            <a:off x="8321040" y="228600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20" name="Text 18"/>
          <p:cNvSpPr/>
          <p:nvPr/>
        </p:nvSpPr>
        <p:spPr>
          <a:xfrm>
            <a:off x="8321040" y="23774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9144000" y="23317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Traceability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321040" y="301752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Ensures complete line of sight from vision to operations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48640" y="4206240"/>
            <a:ext cx="3474720" cy="1828800"/>
          </a:xfrm>
          <a:prstGeom prst="rect">
            <a:avLst>
              <a:gd name="adj" fmla="val 4000"/>
            </a:avLst>
          </a:prstGeom>
          <a:solidFill>
            <a:srgbClr val="1E293B"/>
          </a:solidFill>
          <a:ln/>
        </p:spPr>
      </p:sp>
      <p:sp>
        <p:nvSpPr>
          <p:cNvPr id="24" name="Shape 22"/>
          <p:cNvSpPr/>
          <p:nvPr/>
        </p:nvSpPr>
        <p:spPr>
          <a:xfrm>
            <a:off x="822960" y="448056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" y="45720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645920" y="452628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Rationalization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22960" y="521208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Identifies redundancy, waste, and misallocated resources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297680" y="4206240"/>
            <a:ext cx="3474720" cy="1828800"/>
          </a:xfrm>
          <a:prstGeom prst="rect">
            <a:avLst>
              <a:gd name="adj" fmla="val 4000"/>
            </a:avLst>
          </a:prstGeom>
          <a:solidFill>
            <a:srgbClr val="1E293B"/>
          </a:solidFill>
          <a:ln/>
        </p:spPr>
      </p:sp>
      <p:sp>
        <p:nvSpPr>
          <p:cNvPr id="29" name="Shape 27"/>
          <p:cNvSpPr/>
          <p:nvPr/>
        </p:nvSpPr>
        <p:spPr>
          <a:xfrm>
            <a:off x="4572000" y="448056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0" y="45720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394960" y="452628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Signals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4572000" y="521208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warning system for strategic drift and KPI degradation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8046720" y="4206240"/>
            <a:ext cx="3474720" cy="1828800"/>
          </a:xfrm>
          <a:prstGeom prst="rect">
            <a:avLst>
              <a:gd name="adj" fmla="val 4000"/>
            </a:avLst>
          </a:prstGeom>
          <a:solidFill>
            <a:srgbClr val="1E293B"/>
          </a:solidFill>
          <a:ln/>
        </p:spPr>
      </p:sp>
      <p:sp>
        <p:nvSpPr>
          <p:cNvPr id="34" name="Shape 32"/>
          <p:cNvSpPr/>
          <p:nvPr/>
        </p:nvSpPr>
        <p:spPr>
          <a:xfrm>
            <a:off x="8321040" y="448056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35" name="Text 33"/>
          <p:cNvSpPr/>
          <p:nvPr/>
        </p:nvSpPr>
        <p:spPr>
          <a:xfrm>
            <a:off x="8321040" y="45720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9144000" y="452628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8321040" y="521208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Compliance, audit readiness, and decision governance tracking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DELIVERY INVESTMENT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Strategy Execution — Modeled by GEM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48640" y="2011680"/>
            <a:ext cx="347472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01168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0312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$235M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731520" y="28346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SDI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297680" y="2011680"/>
            <a:ext cx="347472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3" name="Shape 11"/>
          <p:cNvSpPr/>
          <p:nvPr/>
        </p:nvSpPr>
        <p:spPr>
          <a:xfrm>
            <a:off x="4297680" y="201168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4" name="Text 12"/>
          <p:cNvSpPr/>
          <p:nvPr/>
        </p:nvSpPr>
        <p:spPr>
          <a:xfrm>
            <a:off x="4480560" y="210312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$287M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4480560" y="28346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TARGET (P75)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8046720" y="2011680"/>
            <a:ext cx="347472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7" name="Shape 15"/>
          <p:cNvSpPr/>
          <p:nvPr/>
        </p:nvSpPr>
        <p:spPr>
          <a:xfrm>
            <a:off x="8046720" y="2011680"/>
            <a:ext cx="54864" cy="1280160"/>
          </a:xfrm>
          <a:prstGeom prst="rect">
            <a:avLst/>
          </a:prstGeom>
          <a:solidFill>
            <a:srgbClr val="475569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0" y="210312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$367M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8229600" y="28346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ENVELOPE (P90)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" y="3657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Structure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548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834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25" name="Text 23"/>
          <p:cNvSpPr/>
          <p:nvPr/>
        </p:nvSpPr>
        <p:spPr>
          <a:xfrm>
            <a:off x="2834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2834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120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28" name="Text 26"/>
          <p:cNvSpPr/>
          <p:nvPr/>
        </p:nvSpPr>
        <p:spPr>
          <a:xfrm>
            <a:off x="5120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5120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406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31" name="Text 29"/>
          <p:cNvSpPr/>
          <p:nvPr/>
        </p:nvSpPr>
        <p:spPr>
          <a:xfrm>
            <a:off x="7406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142</a:t>
            </a:r>
            <a:endParaRPr lang="en-US" sz="2800" dirty="0"/>
          </a:p>
        </p:txBody>
      </p:sp>
      <p:sp>
        <p:nvSpPr>
          <p:cNvPr id="32" name="Text 30"/>
          <p:cNvSpPr/>
          <p:nvPr/>
        </p:nvSpPr>
        <p:spPr>
          <a:xfrm>
            <a:off x="7406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KPIs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9692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34" name="Text 32"/>
          <p:cNvSpPr/>
          <p:nvPr/>
        </p:nvSpPr>
        <p:spPr>
          <a:xfrm>
            <a:off x="9692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82/100</a:t>
            </a:r>
            <a:endParaRPr lang="en-US" sz="2800" dirty="0"/>
          </a:p>
        </p:txBody>
      </p:sp>
      <p:sp>
        <p:nvSpPr>
          <p:cNvPr id="35" name="Text 33"/>
          <p:cNvSpPr/>
          <p:nvPr/>
        </p:nvSpPr>
        <p:spPr>
          <a:xfrm>
            <a:off x="9692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Reliability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48640" y="56692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MSIE v2.0 — WBS-Authoritative · Multi-Layer Strategic Investment Estimation Engine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ALLOCATION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Goldman Sachs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Portfolio Distribution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 Revenue Growth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315200" y="21031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$64.6M  ·  30%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2560320"/>
            <a:ext cx="10972800" cy="457200"/>
          </a:xfrm>
          <a:prstGeom prst="rect">
            <a:avLst>
              <a:gd name="adj" fmla="val 8000"/>
            </a:avLst>
          </a:prstGeom>
          <a:solidFill>
            <a:srgbClr val="1E293B"/>
          </a:solidFill>
          <a:ln/>
        </p:spPr>
      </p:sp>
      <p:sp>
        <p:nvSpPr>
          <p:cNvPr id="11" name="Shape 9"/>
          <p:cNvSpPr/>
          <p:nvPr/>
        </p:nvSpPr>
        <p:spPr>
          <a:xfrm>
            <a:off x="548640" y="2560320"/>
            <a:ext cx="2743200" cy="457200"/>
          </a:xfrm>
          <a:prstGeom prst="rect">
            <a:avLst>
              <a:gd name="adj" fmla="val 8000"/>
            </a:avLst>
          </a:prstGeom>
          <a:solidFill>
            <a:srgbClr val="06B6D4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34747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Alternative Asset Platform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315200" y="34747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$53.8M  ·  25%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3931920"/>
            <a:ext cx="10972800" cy="457200"/>
          </a:xfrm>
          <a:prstGeom prst="rect">
            <a:avLst>
              <a:gd name="adj" fmla="val 8000"/>
            </a:avLst>
          </a:prstGeom>
          <a:solidFill>
            <a:srgbClr val="1E293B"/>
          </a:solidFill>
          <a:ln/>
        </p:spPr>
      </p:sp>
      <p:sp>
        <p:nvSpPr>
          <p:cNvPr id="15" name="Shape 13"/>
          <p:cNvSpPr/>
          <p:nvPr/>
        </p:nvSpPr>
        <p:spPr>
          <a:xfrm>
            <a:off x="548640" y="3931920"/>
            <a:ext cx="2286000" cy="457200"/>
          </a:xfrm>
          <a:prstGeom prst="rect">
            <a:avLst>
              <a:gd name="adj" fmla="val 8000"/>
            </a:avLst>
          </a:prstGeom>
          <a:solidFill>
            <a:srgbClr val="06B6D4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4846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Client Acquisition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315200" y="48463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$53.8M  ·  25%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48640" y="5303520"/>
            <a:ext cx="10972800" cy="457200"/>
          </a:xfrm>
          <a:prstGeom prst="rect">
            <a:avLst>
              <a:gd name="adj" fmla="val 8000"/>
            </a:avLst>
          </a:prstGeom>
          <a:solidFill>
            <a:srgbClr val="1E293B"/>
          </a:solidFill>
          <a:ln/>
        </p:spPr>
      </p:sp>
      <p:sp>
        <p:nvSpPr>
          <p:cNvPr id="19" name="Shape 17"/>
          <p:cNvSpPr/>
          <p:nvPr/>
        </p:nvSpPr>
        <p:spPr>
          <a:xfrm>
            <a:off x="548640" y="5303520"/>
            <a:ext cx="2286000" cy="457200"/>
          </a:xfrm>
          <a:prstGeom prst="rect">
            <a:avLst>
              <a:gd name="adj" fmla="val 8000"/>
            </a:avLst>
          </a:prstGeom>
          <a:solidFill>
            <a:srgbClr val="06B6D4"/>
          </a:solidFill>
          <a:ln/>
        </p:spPr>
      </p:sp>
      <p:sp>
        <p:nvSpPr>
          <p:cNvPr id="20" name="Text 18"/>
          <p:cNvSpPr/>
          <p:nvPr/>
        </p:nvSpPr>
        <p:spPr>
          <a:xfrm>
            <a:off x="548640" y="6217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&amp; Compliance Modernization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315200" y="62179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$43.0M  ·  20%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48640" y="6675120"/>
            <a:ext cx="10972800" cy="457200"/>
          </a:xfrm>
          <a:prstGeom prst="rect">
            <a:avLst>
              <a:gd name="adj" fmla="val 8000"/>
            </a:avLst>
          </a:prstGeom>
          <a:solidFill>
            <a:srgbClr val="1E293B"/>
          </a:solidFill>
          <a:ln/>
        </p:spPr>
      </p:sp>
      <p:sp>
        <p:nvSpPr>
          <p:cNvPr id="23" name="Shape 21"/>
          <p:cNvSpPr/>
          <p:nvPr/>
        </p:nvSpPr>
        <p:spPr>
          <a:xfrm>
            <a:off x="548640" y="6675120"/>
            <a:ext cx="1828800" cy="457200"/>
          </a:xfrm>
          <a:prstGeom prst="rect">
            <a:avLst>
              <a:gd name="adj" fmla="val 8000"/>
            </a:avLst>
          </a:prstGeom>
          <a:solidFill>
            <a:srgbClr val="06B6D4"/>
          </a:solidFill>
          <a:ln/>
        </p:spPr>
      </p:sp>
      <p:sp>
        <p:nvSpPr>
          <p:cNvPr id="24" name="Text 22"/>
          <p:cNvSpPr/>
          <p:nvPr/>
        </p:nvSpPr>
        <p:spPr>
          <a:xfrm>
            <a:off x="548640" y="59436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Waterfall: $287M total  ·  $28.7M mgmt reserve  ·  $43.0M contingency  ·  $215M distributable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GEMAXIOM Value Proof — Goldman Sachs</dc:title>
  <dc:subject>PptxGenJS Presentation</dc:subject>
  <dc:creator>PptxGenJS</dc:creator>
  <cp:lastModifiedBy>PptxGenJS</cp:lastModifiedBy>
  <cp:revision>1</cp:revision>
  <dcterms:created xsi:type="dcterms:W3CDTF">2026-05-22T23:15:47Z</dcterms:created>
  <dcterms:modified xsi:type="dcterms:W3CDTF">2026-05-22T23:15:47Z</dcterms:modified>
</cp:coreProperties>
</file>