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04672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INTELLIGENCE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583680" y="365760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MODEL  ·  PROOF OF VALUE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583680" y="621792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Information Technology  ·  36-month horizon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1463040"/>
            <a:ext cx="10972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IT Department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548640" y="265176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model built by GEMAXIOM — portfolios, programs, projects, KPIs, and a defensible investment estimate derived from enterprise-grade methodology.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3657600"/>
            <a:ext cx="2651760" cy="1280160"/>
          </a:xfrm>
          <a:prstGeom prst="rect">
            <a:avLst>
              <a:gd name="adj" fmla="val 3571"/>
            </a:avLst>
          </a:prstGeom>
          <a:solidFill>
            <a:srgbClr val="1E293B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3657600"/>
            <a:ext cx="54864" cy="128016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3749040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731520" y="44805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383280" y="3657600"/>
            <a:ext cx="2651760" cy="1280160"/>
          </a:xfrm>
          <a:prstGeom prst="rect">
            <a:avLst>
              <a:gd name="adj" fmla="val 3571"/>
            </a:avLst>
          </a:prstGeom>
          <a:solidFill>
            <a:srgbClr val="1E293B"/>
          </a:solidFill>
          <a:ln/>
        </p:spPr>
      </p:sp>
      <p:sp>
        <p:nvSpPr>
          <p:cNvPr id="13" name="Shape 11"/>
          <p:cNvSpPr/>
          <p:nvPr/>
        </p:nvSpPr>
        <p:spPr>
          <a:xfrm>
            <a:off x="3383280" y="3657600"/>
            <a:ext cx="54864" cy="128016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14" name="Text 12"/>
          <p:cNvSpPr/>
          <p:nvPr/>
        </p:nvSpPr>
        <p:spPr>
          <a:xfrm>
            <a:off x="3566160" y="3749040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3566160" y="44805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217920" y="3657600"/>
            <a:ext cx="2651760" cy="1280160"/>
          </a:xfrm>
          <a:prstGeom prst="rect">
            <a:avLst>
              <a:gd name="adj" fmla="val 3571"/>
            </a:avLst>
          </a:prstGeom>
          <a:solidFill>
            <a:srgbClr val="1E293B"/>
          </a:solidFill>
          <a:ln/>
        </p:spPr>
      </p:sp>
      <p:sp>
        <p:nvSpPr>
          <p:cNvPr id="17" name="Shape 15"/>
          <p:cNvSpPr/>
          <p:nvPr/>
        </p:nvSpPr>
        <p:spPr>
          <a:xfrm>
            <a:off x="6217920" y="3657600"/>
            <a:ext cx="54864" cy="128016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0" y="3749040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4400" dirty="0"/>
          </a:p>
        </p:txBody>
      </p:sp>
      <p:sp>
        <p:nvSpPr>
          <p:cNvPr id="19" name="Text 17"/>
          <p:cNvSpPr/>
          <p:nvPr/>
        </p:nvSpPr>
        <p:spPr>
          <a:xfrm>
            <a:off x="6400800" y="44805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PROJECTS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9052560" y="3657600"/>
            <a:ext cx="2651760" cy="1280160"/>
          </a:xfrm>
          <a:prstGeom prst="rect">
            <a:avLst>
              <a:gd name="adj" fmla="val 3571"/>
            </a:avLst>
          </a:prstGeom>
          <a:solidFill>
            <a:srgbClr val="1E293B"/>
          </a:solidFill>
          <a:ln/>
        </p:spPr>
      </p:sp>
      <p:sp>
        <p:nvSpPr>
          <p:cNvPr id="21" name="Shape 19"/>
          <p:cNvSpPr/>
          <p:nvPr/>
        </p:nvSpPr>
        <p:spPr>
          <a:xfrm>
            <a:off x="9052560" y="3657600"/>
            <a:ext cx="54864" cy="128016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22" name="Text 20"/>
          <p:cNvSpPr/>
          <p:nvPr/>
        </p:nvSpPr>
        <p:spPr>
          <a:xfrm>
            <a:off x="9235440" y="3749040"/>
            <a:ext cx="2377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$16.2M</a:t>
            </a:r>
            <a:endParaRPr lang="en-US" sz="4400" dirty="0"/>
          </a:p>
        </p:txBody>
      </p:sp>
      <p:sp>
        <p:nvSpPr>
          <p:cNvPr id="23" name="Text 21"/>
          <p:cNvSpPr/>
          <p:nvPr/>
        </p:nvSpPr>
        <p:spPr>
          <a:xfrm>
            <a:off x="9235440" y="44805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SDI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48640" y="52120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120 KPIs  ·  76/100 execution reliability  ·  MSIE v2.0 multi-layer estimation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48640" y="56692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range: $13.8M (conservative)  –  $16.2M (recommended)  –  $22.5M (board envelope)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by GEMAXIOM™  ·  gemaxiom.com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INTELLIGENCE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7315200" y="320040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DELIVERY INVESTMENT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0" y="566928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IT Department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0" y="644652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  ·  gemaxiom.com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10972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Strategy Execution — Modeled by GEM</a:t>
            </a:r>
            <a:endParaRPr lang="en-US" sz="3200" dirty="0"/>
          </a:p>
        </p:txBody>
      </p:sp>
      <p:sp>
        <p:nvSpPr>
          <p:cNvPr id="8" name="Shape 6"/>
          <p:cNvSpPr/>
          <p:nvPr/>
        </p:nvSpPr>
        <p:spPr>
          <a:xfrm>
            <a:off x="548640" y="2011680"/>
            <a:ext cx="3474720" cy="1280160"/>
          </a:xfrm>
          <a:prstGeom prst="rect">
            <a:avLst>
              <a:gd name="adj" fmla="val 3571"/>
            </a:avLst>
          </a:prstGeom>
          <a:solidFill>
            <a:srgbClr val="1E293B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2011680"/>
            <a:ext cx="54864" cy="128016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10312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$16.2M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731520" y="28346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SDI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297680" y="2011680"/>
            <a:ext cx="3474720" cy="1280160"/>
          </a:xfrm>
          <a:prstGeom prst="rect">
            <a:avLst>
              <a:gd name="adj" fmla="val 3571"/>
            </a:avLst>
          </a:prstGeom>
          <a:solidFill>
            <a:srgbClr val="1E293B"/>
          </a:solidFill>
          <a:ln/>
        </p:spPr>
      </p:sp>
      <p:sp>
        <p:nvSpPr>
          <p:cNvPr id="13" name="Shape 11"/>
          <p:cNvSpPr/>
          <p:nvPr/>
        </p:nvSpPr>
        <p:spPr>
          <a:xfrm>
            <a:off x="4297680" y="2011680"/>
            <a:ext cx="54864" cy="128016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14" name="Text 12"/>
          <p:cNvSpPr/>
          <p:nvPr/>
        </p:nvSpPr>
        <p:spPr>
          <a:xfrm>
            <a:off x="4480560" y="210312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$16.2M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4480560" y="28346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TARGET (P75)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8046720" y="2011680"/>
            <a:ext cx="3474720" cy="1280160"/>
          </a:xfrm>
          <a:prstGeom prst="rect">
            <a:avLst>
              <a:gd name="adj" fmla="val 3571"/>
            </a:avLst>
          </a:prstGeom>
          <a:solidFill>
            <a:srgbClr val="1E293B"/>
          </a:solidFill>
          <a:ln/>
        </p:spPr>
      </p:sp>
      <p:sp>
        <p:nvSpPr>
          <p:cNvPr id="17" name="Shape 15"/>
          <p:cNvSpPr/>
          <p:nvPr/>
        </p:nvSpPr>
        <p:spPr>
          <a:xfrm>
            <a:off x="8046720" y="2011680"/>
            <a:ext cx="54864" cy="1280160"/>
          </a:xfrm>
          <a:prstGeom prst="rect">
            <a:avLst/>
          </a:prstGeom>
          <a:solidFill>
            <a:srgbClr val="475569"/>
          </a:solidFill>
          <a:ln/>
        </p:spPr>
      </p:sp>
      <p:sp>
        <p:nvSpPr>
          <p:cNvPr id="18" name="Text 16"/>
          <p:cNvSpPr/>
          <p:nvPr/>
        </p:nvSpPr>
        <p:spPr>
          <a:xfrm>
            <a:off x="8229600" y="210312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$22.5M</a:t>
            </a:r>
            <a:endParaRPr lang="en-US" sz="4400" dirty="0"/>
          </a:p>
        </p:txBody>
      </p:sp>
      <p:sp>
        <p:nvSpPr>
          <p:cNvPr id="19" name="Text 17"/>
          <p:cNvSpPr/>
          <p:nvPr/>
        </p:nvSpPr>
        <p:spPr>
          <a:xfrm>
            <a:off x="8229600" y="28346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ENVELOPE (P90)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548640" y="3657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Structure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48640" y="4114800"/>
            <a:ext cx="2011680" cy="1097280"/>
          </a:xfrm>
          <a:prstGeom prst="rect">
            <a:avLst>
              <a:gd name="adj" fmla="val 4167"/>
            </a:avLst>
          </a:prstGeom>
          <a:solidFill>
            <a:srgbClr val="1E293B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4206240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548640" y="47548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1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Portfolios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834640" y="4114800"/>
            <a:ext cx="2011680" cy="1097280"/>
          </a:xfrm>
          <a:prstGeom prst="rect">
            <a:avLst>
              <a:gd name="adj" fmla="val 4167"/>
            </a:avLst>
          </a:prstGeom>
          <a:solidFill>
            <a:srgbClr val="1E293B"/>
          </a:solidFill>
          <a:ln/>
        </p:spPr>
      </p:sp>
      <p:sp>
        <p:nvSpPr>
          <p:cNvPr id="25" name="Text 23"/>
          <p:cNvSpPr/>
          <p:nvPr/>
        </p:nvSpPr>
        <p:spPr>
          <a:xfrm>
            <a:off x="2834640" y="4206240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2834640" y="47548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1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Programs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5120640" y="4114800"/>
            <a:ext cx="2011680" cy="1097280"/>
          </a:xfrm>
          <a:prstGeom prst="rect">
            <a:avLst>
              <a:gd name="adj" fmla="val 4167"/>
            </a:avLst>
          </a:prstGeom>
          <a:solidFill>
            <a:srgbClr val="1E293B"/>
          </a:solidFill>
          <a:ln/>
        </p:spPr>
      </p:sp>
      <p:sp>
        <p:nvSpPr>
          <p:cNvPr id="28" name="Text 26"/>
          <p:cNvSpPr/>
          <p:nvPr/>
        </p:nvSpPr>
        <p:spPr>
          <a:xfrm>
            <a:off x="5120640" y="4206240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2800" dirty="0"/>
          </a:p>
        </p:txBody>
      </p:sp>
      <p:sp>
        <p:nvSpPr>
          <p:cNvPr id="29" name="Text 27"/>
          <p:cNvSpPr/>
          <p:nvPr/>
        </p:nvSpPr>
        <p:spPr>
          <a:xfrm>
            <a:off x="5120640" y="47548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1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7406640" y="4114800"/>
            <a:ext cx="2011680" cy="1097280"/>
          </a:xfrm>
          <a:prstGeom prst="rect">
            <a:avLst>
              <a:gd name="adj" fmla="val 4167"/>
            </a:avLst>
          </a:prstGeom>
          <a:solidFill>
            <a:srgbClr val="1E293B"/>
          </a:solidFill>
          <a:ln/>
        </p:spPr>
      </p:sp>
      <p:sp>
        <p:nvSpPr>
          <p:cNvPr id="31" name="Text 29"/>
          <p:cNvSpPr/>
          <p:nvPr/>
        </p:nvSpPr>
        <p:spPr>
          <a:xfrm>
            <a:off x="7406640" y="4206240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120</a:t>
            </a:r>
            <a:endParaRPr lang="en-US" sz="2800" dirty="0"/>
          </a:p>
        </p:txBody>
      </p:sp>
      <p:sp>
        <p:nvSpPr>
          <p:cNvPr id="32" name="Text 30"/>
          <p:cNvSpPr/>
          <p:nvPr/>
        </p:nvSpPr>
        <p:spPr>
          <a:xfrm>
            <a:off x="7406640" y="47548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1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KPIs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9692640" y="4114800"/>
            <a:ext cx="2011680" cy="1097280"/>
          </a:xfrm>
          <a:prstGeom prst="rect">
            <a:avLst>
              <a:gd name="adj" fmla="val 4167"/>
            </a:avLst>
          </a:prstGeom>
          <a:solidFill>
            <a:srgbClr val="1E293B"/>
          </a:solidFill>
          <a:ln/>
        </p:spPr>
      </p:sp>
      <p:sp>
        <p:nvSpPr>
          <p:cNvPr id="34" name="Text 32"/>
          <p:cNvSpPr/>
          <p:nvPr/>
        </p:nvSpPr>
        <p:spPr>
          <a:xfrm>
            <a:off x="9692640" y="4206240"/>
            <a:ext cx="2011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82/100</a:t>
            </a:r>
            <a:endParaRPr lang="en-US" sz="2800" dirty="0"/>
          </a:p>
        </p:txBody>
      </p:sp>
      <p:sp>
        <p:nvSpPr>
          <p:cNvPr id="35" name="Text 33"/>
          <p:cNvSpPr/>
          <p:nvPr/>
        </p:nvSpPr>
        <p:spPr>
          <a:xfrm>
            <a:off x="9692640" y="47548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1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 Reliability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548640" y="56692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MSIE v2.0 — WBS-Authoritative · Multi-Layer Strategic Investment Estimation Engine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INTELLIGENCE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7315200" y="320040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 ALLOCATION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0" y="566928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IT Department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0" y="644652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  ·  gemaxiom.com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10972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Portfolio Distribution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548640" y="21031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Service Reliability &amp; Resilience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315200" y="210312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$5.1M  ·  38%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2560320"/>
            <a:ext cx="10972800" cy="457200"/>
          </a:xfrm>
          <a:prstGeom prst="rect">
            <a:avLst>
              <a:gd name="adj" fmla="val 8000"/>
            </a:avLst>
          </a:prstGeom>
          <a:solidFill>
            <a:srgbClr val="1E293B"/>
          </a:solidFill>
          <a:ln/>
        </p:spPr>
      </p:sp>
      <p:sp>
        <p:nvSpPr>
          <p:cNvPr id="11" name="Shape 9"/>
          <p:cNvSpPr/>
          <p:nvPr/>
        </p:nvSpPr>
        <p:spPr>
          <a:xfrm>
            <a:off x="548640" y="2560320"/>
            <a:ext cx="3474720" cy="457200"/>
          </a:xfrm>
          <a:prstGeom prst="rect">
            <a:avLst>
              <a:gd name="adj" fmla="val 8000"/>
            </a:avLst>
          </a:prstGeom>
          <a:solidFill>
            <a:srgbClr val="06B6D4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34747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Modernization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315200" y="347472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$5.5M  ·  41%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48640" y="3931920"/>
            <a:ext cx="10972800" cy="457200"/>
          </a:xfrm>
          <a:prstGeom prst="rect">
            <a:avLst>
              <a:gd name="adj" fmla="val 8000"/>
            </a:avLst>
          </a:prstGeom>
          <a:solidFill>
            <a:srgbClr val="1E293B"/>
          </a:solidFill>
          <a:ln/>
        </p:spPr>
      </p:sp>
      <p:sp>
        <p:nvSpPr>
          <p:cNvPr id="15" name="Shape 13"/>
          <p:cNvSpPr/>
          <p:nvPr/>
        </p:nvSpPr>
        <p:spPr>
          <a:xfrm>
            <a:off x="548640" y="3931920"/>
            <a:ext cx="3749040" cy="457200"/>
          </a:xfrm>
          <a:prstGeom prst="rect">
            <a:avLst>
              <a:gd name="adj" fmla="val 8000"/>
            </a:avLst>
          </a:prstGeom>
          <a:solidFill>
            <a:srgbClr val="06B6D4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4846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&amp; Analytics Enablement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7315200" y="484632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$2.8M  ·  21%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548640" y="5303520"/>
            <a:ext cx="10972800" cy="457200"/>
          </a:xfrm>
          <a:prstGeom prst="rect">
            <a:avLst>
              <a:gd name="adj" fmla="val 8000"/>
            </a:avLst>
          </a:prstGeom>
          <a:solidFill>
            <a:srgbClr val="1E293B"/>
          </a:solidFill>
          <a:ln/>
        </p:spPr>
      </p:sp>
      <p:sp>
        <p:nvSpPr>
          <p:cNvPr id="19" name="Shape 17"/>
          <p:cNvSpPr/>
          <p:nvPr/>
        </p:nvSpPr>
        <p:spPr>
          <a:xfrm>
            <a:off x="548640" y="5303520"/>
            <a:ext cx="1920240" cy="457200"/>
          </a:xfrm>
          <a:prstGeom prst="rect">
            <a:avLst>
              <a:gd name="adj" fmla="val 8000"/>
            </a:avLst>
          </a:prstGeom>
          <a:solidFill>
            <a:srgbClr val="06B6D4"/>
          </a:solidFill>
          <a:ln/>
        </p:spPr>
      </p:sp>
      <p:sp>
        <p:nvSpPr>
          <p:cNvPr id="20" name="Text 18"/>
          <p:cNvSpPr/>
          <p:nvPr/>
        </p:nvSpPr>
        <p:spPr>
          <a:xfrm>
            <a:off x="548640" y="59436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Waterfall: $19.8M total  ·  $2.0M mgmt reserve  ·  $3.0M contingency  ·  $13.4M distributable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INTELLIGENCE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7315200" y="320040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MULTI-LAYER ESTIMATION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0" y="566928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IT Department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0" y="644652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  ·  gemaxiom.com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10972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Model — 5 Independent Estimation Layers</a:t>
            </a:r>
            <a:endParaRPr lang="en-US" sz="3200" dirty="0"/>
          </a:p>
        </p:txBody>
      </p:sp>
      <p:sp>
        <p:nvSpPr>
          <p:cNvPr id="8" name="Shape 6"/>
          <p:cNvSpPr/>
          <p:nvPr/>
        </p:nvSpPr>
        <p:spPr>
          <a:xfrm>
            <a:off x="548640" y="2011680"/>
            <a:ext cx="10972800" cy="77724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2011680"/>
            <a:ext cx="54864" cy="77724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214884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L3 Enterprise WBS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840480" y="210312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$16.2M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6400800" y="21488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AUTHORITATIVE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9144000" y="21488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NUMBER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880360"/>
            <a:ext cx="10972800" cy="77724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15" name="Text 13"/>
          <p:cNvSpPr/>
          <p:nvPr/>
        </p:nvSpPr>
        <p:spPr>
          <a:xfrm>
            <a:off x="822960" y="301752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L1 Analogous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840480" y="297180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$18.0M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6400800" y="30175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9144000" y="30175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48640" y="3749040"/>
            <a:ext cx="10972800" cy="77724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20" name="Text 18"/>
          <p:cNvSpPr/>
          <p:nvPr/>
        </p:nvSpPr>
        <p:spPr>
          <a:xfrm>
            <a:off x="822960" y="388620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L2 Parametric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3840480" y="384048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$24.0M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6400800" y="388620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Cross-validation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9144000" y="388620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AMBER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48640" y="4617720"/>
            <a:ext cx="10972800" cy="77724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25" name="Text 23"/>
          <p:cNvSpPr/>
          <p:nvPr/>
        </p:nvSpPr>
        <p:spPr>
          <a:xfrm>
            <a:off x="822960" y="475488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L4 PERT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3840480" y="470916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$16.2M</a:t>
            </a:r>
            <a:endParaRPr lang="en-US" sz="2400" dirty="0"/>
          </a:p>
        </p:txBody>
      </p:sp>
      <p:sp>
        <p:nvSpPr>
          <p:cNvPr id="27" name="Text 25"/>
          <p:cNvSpPr/>
          <p:nvPr/>
        </p:nvSpPr>
        <p:spPr>
          <a:xfrm>
            <a:off x="6400800" y="47548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Uncertainty bands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9144000" y="47548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48640" y="5486400"/>
            <a:ext cx="10972800" cy="77724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0" name="Text 28"/>
          <p:cNvSpPr/>
          <p:nvPr/>
        </p:nvSpPr>
        <p:spPr>
          <a:xfrm>
            <a:off x="822960" y="562356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L5 Reference Class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3840480" y="557784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$28.0M</a:t>
            </a:r>
            <a:endParaRPr lang="en-US" sz="2400" dirty="0"/>
          </a:p>
        </p:txBody>
      </p:sp>
      <p:sp>
        <p:nvSpPr>
          <p:cNvPr id="32" name="Text 30"/>
          <p:cNvSpPr/>
          <p:nvPr/>
        </p:nvSpPr>
        <p:spPr>
          <a:xfrm>
            <a:off x="6400800" y="562356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benchmark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144000" y="562356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48640" y="640080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Convergence: 76/100 — estimate validated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EXECUTION INTELLIGENCE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7315200" y="320040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0" y="566928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IT Department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137160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See GEM in Action?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548640" y="2560320"/>
            <a:ext cx="10972800" cy="1005840"/>
          </a:xfrm>
          <a:prstGeom prst="rect">
            <a:avLst>
              <a:gd name="adj" fmla="val 5455"/>
            </a:avLst>
          </a:prstGeom>
          <a:solidFill>
            <a:srgbClr val="1E293B"/>
          </a:solidFill>
          <a:ln/>
        </p:spPr>
      </p:sp>
      <p:sp>
        <p:nvSpPr>
          <p:cNvPr id="8" name="Shape 6"/>
          <p:cNvSpPr/>
          <p:nvPr/>
        </p:nvSpPr>
        <p:spPr>
          <a:xfrm>
            <a:off x="914400" y="2743200"/>
            <a:ext cx="640080" cy="640080"/>
          </a:xfrm>
          <a:prstGeom prst="ellipse">
            <a:avLst/>
          </a:prstGeom>
          <a:solidFill>
            <a:srgbClr val="06B6D4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83464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828800" y="269748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Demo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828800" y="306324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your organization modeled in real-time — 25 minutes, no prep required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48640" y="3840480"/>
            <a:ext cx="10972800" cy="1005840"/>
          </a:xfrm>
          <a:prstGeom prst="rect">
            <a:avLst>
              <a:gd name="adj" fmla="val 5455"/>
            </a:avLst>
          </a:prstGeom>
          <a:solidFill>
            <a:srgbClr val="1E293B"/>
          </a:solidFill>
          <a:ln/>
        </p:spPr>
      </p:sp>
      <p:sp>
        <p:nvSpPr>
          <p:cNvPr id="13" name="Shape 11"/>
          <p:cNvSpPr/>
          <p:nvPr/>
        </p:nvSpPr>
        <p:spPr>
          <a:xfrm>
            <a:off x="914400" y="4023360"/>
            <a:ext cx="640080" cy="640080"/>
          </a:xfrm>
          <a:prstGeom prst="ellipse">
            <a:avLst/>
          </a:prstGeom>
          <a:solidFill>
            <a:srgbClr val="06B6D4"/>
          </a:solidFill>
          <a:ln/>
        </p:spPr>
      </p:sp>
      <p:sp>
        <p:nvSpPr>
          <p:cNvPr id="14" name="Text 12"/>
          <p:cNvSpPr/>
          <p:nvPr/>
        </p:nvSpPr>
        <p:spPr>
          <a:xfrm>
            <a:off x="914400" y="411480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828800" y="397764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Proof of Value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828800" y="434340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run a full strategic analysis on your current portfolio at no cost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48640" y="5120640"/>
            <a:ext cx="10972800" cy="1005840"/>
          </a:xfrm>
          <a:prstGeom prst="rect">
            <a:avLst>
              <a:gd name="adj" fmla="val 5455"/>
            </a:avLst>
          </a:prstGeom>
          <a:solidFill>
            <a:srgbClr val="1E293B"/>
          </a:solidFill>
          <a:ln/>
        </p:spPr>
      </p:sp>
      <p:sp>
        <p:nvSpPr>
          <p:cNvPr id="18" name="Shape 16"/>
          <p:cNvSpPr/>
          <p:nvPr/>
        </p:nvSpPr>
        <p:spPr>
          <a:xfrm>
            <a:off x="914400" y="5303520"/>
            <a:ext cx="640080" cy="640080"/>
          </a:xfrm>
          <a:prstGeom prst="ellipse">
            <a:avLst/>
          </a:prstGeom>
          <a:solidFill>
            <a:srgbClr val="06B6D4"/>
          </a:solidFill>
          <a:ln/>
        </p:spPr>
      </p:sp>
      <p:sp>
        <p:nvSpPr>
          <p:cNvPr id="19" name="Text 17"/>
          <p:cNvSpPr/>
          <p:nvPr/>
        </p:nvSpPr>
        <p:spPr>
          <a:xfrm>
            <a:off x="914400" y="539496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828800" y="525780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Briefing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828800" y="562356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your leadership team — we present findings and strategic intelligence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mirza@enthsky.com  ·  enthsky.com/gemaxiom  ·  Schedule at calendly.com/gemaxiom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48640" y="6537960"/>
            <a:ext cx="10972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GEMAXIOM™  ·  Enthsky LLC  ·  Confidential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 rot="-1800000">
            <a:off x="1371600" y="1828800"/>
            <a:ext cx="91440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>
                    <a:alpha val="1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</a:t>
            </a:r>
            <a:endParaRPr lang="en-US" sz="8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GEMAXIOM Value Proof — Enterprise IT Department</dc:title>
  <dc:subject>PptxGenJS Presentation</dc:subject>
  <dc:creator>PptxGenJS</dc:creator>
  <cp:lastModifiedBy>PptxGenJS</cp:lastModifiedBy>
  <cp:revision>1</cp:revision>
  <dcterms:created xsi:type="dcterms:W3CDTF">2026-05-22T23:15:47Z</dcterms:created>
  <dcterms:modified xsi:type="dcterms:W3CDTF">2026-05-22T23:15:47Z</dcterms:modified>
</cp:coreProperties>
</file>