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F172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4114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6B6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GEMAXIOM™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04672"/>
            <a:ext cx="54864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spc="400" kern="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STRATEGY EXECUTION INTELLIGENCE</a:t>
            </a:r>
            <a:endParaRPr lang="en-US" sz="900" dirty="0"/>
          </a:p>
        </p:txBody>
      </p:sp>
      <p:sp>
        <p:nvSpPr>
          <p:cNvPr id="4" name="Text 2"/>
          <p:cNvSpPr/>
          <p:nvPr/>
        </p:nvSpPr>
        <p:spPr>
          <a:xfrm>
            <a:off x="6583680" y="365760"/>
            <a:ext cx="50292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spc="300" kern="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STRATEGY EXECUTION MODEL  ·  PROOF OF VALUE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6583680" y="621792"/>
            <a:ext cx="50292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Human Resources  ·  36-month horizon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548640" y="1463040"/>
            <a:ext cx="1097280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5600" b="1" dirty="0">
                <a:solidFill>
                  <a:srgbClr val="F1F5F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Enterprise HR Department</a:t>
            </a:r>
            <a:endParaRPr lang="en-US" sz="5600" dirty="0"/>
          </a:p>
        </p:txBody>
      </p:sp>
      <p:sp>
        <p:nvSpPr>
          <p:cNvPr id="7" name="Text 5"/>
          <p:cNvSpPr/>
          <p:nvPr/>
        </p:nvSpPr>
        <p:spPr>
          <a:xfrm>
            <a:off x="548640" y="2651760"/>
            <a:ext cx="91440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3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Strategy execution model built by GEMAXIOM — portfolios, programs, projects, KPIs, and a defensible investment estimate derived from enterprise-grade methodology.</a:t>
            </a:r>
            <a:endParaRPr lang="en-US" sz="1300" dirty="0"/>
          </a:p>
        </p:txBody>
      </p:sp>
      <p:sp>
        <p:nvSpPr>
          <p:cNvPr id="8" name="Shape 6"/>
          <p:cNvSpPr/>
          <p:nvPr/>
        </p:nvSpPr>
        <p:spPr>
          <a:xfrm>
            <a:off x="548640" y="3657600"/>
            <a:ext cx="2651760" cy="1280160"/>
          </a:xfrm>
          <a:prstGeom prst="rect">
            <a:avLst>
              <a:gd name="adj" fmla="val 3571"/>
            </a:avLst>
          </a:prstGeom>
          <a:solidFill>
            <a:srgbClr val="1E293B"/>
          </a:solidFill>
          <a:ln/>
        </p:spPr>
      </p:sp>
      <p:sp>
        <p:nvSpPr>
          <p:cNvPr id="9" name="Shape 7"/>
          <p:cNvSpPr/>
          <p:nvPr/>
        </p:nvSpPr>
        <p:spPr>
          <a:xfrm>
            <a:off x="548640" y="3657600"/>
            <a:ext cx="54864" cy="1280160"/>
          </a:xfrm>
          <a:prstGeom prst="rect">
            <a:avLst/>
          </a:prstGeom>
          <a:solidFill>
            <a:srgbClr val="06B6D4"/>
          </a:solidFill>
          <a:ln/>
        </p:spPr>
      </p:sp>
      <p:sp>
        <p:nvSpPr>
          <p:cNvPr id="10" name="Text 8"/>
          <p:cNvSpPr/>
          <p:nvPr/>
        </p:nvSpPr>
        <p:spPr>
          <a:xfrm>
            <a:off x="731520" y="3749040"/>
            <a:ext cx="237744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400" b="1" dirty="0">
                <a:solidFill>
                  <a:srgbClr val="06B6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4400" dirty="0"/>
          </a:p>
        </p:txBody>
      </p:sp>
      <p:sp>
        <p:nvSpPr>
          <p:cNvPr id="11" name="Text 9"/>
          <p:cNvSpPr/>
          <p:nvPr/>
        </p:nvSpPr>
        <p:spPr>
          <a:xfrm>
            <a:off x="731520" y="4480560"/>
            <a:ext cx="23774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PORTFOLIOS</a:t>
            </a:r>
            <a:endParaRPr lang="en-US" sz="900" dirty="0"/>
          </a:p>
        </p:txBody>
      </p:sp>
      <p:sp>
        <p:nvSpPr>
          <p:cNvPr id="12" name="Shape 10"/>
          <p:cNvSpPr/>
          <p:nvPr/>
        </p:nvSpPr>
        <p:spPr>
          <a:xfrm>
            <a:off x="3383280" y="3657600"/>
            <a:ext cx="2651760" cy="1280160"/>
          </a:xfrm>
          <a:prstGeom prst="rect">
            <a:avLst>
              <a:gd name="adj" fmla="val 3571"/>
            </a:avLst>
          </a:prstGeom>
          <a:solidFill>
            <a:srgbClr val="1E293B"/>
          </a:solidFill>
          <a:ln/>
        </p:spPr>
      </p:sp>
      <p:sp>
        <p:nvSpPr>
          <p:cNvPr id="13" name="Shape 11"/>
          <p:cNvSpPr/>
          <p:nvPr/>
        </p:nvSpPr>
        <p:spPr>
          <a:xfrm>
            <a:off x="3383280" y="3657600"/>
            <a:ext cx="54864" cy="1280160"/>
          </a:xfrm>
          <a:prstGeom prst="rect">
            <a:avLst/>
          </a:prstGeom>
          <a:solidFill>
            <a:srgbClr val="06B6D4"/>
          </a:solidFill>
          <a:ln/>
        </p:spPr>
      </p:sp>
      <p:sp>
        <p:nvSpPr>
          <p:cNvPr id="14" name="Text 12"/>
          <p:cNvSpPr/>
          <p:nvPr/>
        </p:nvSpPr>
        <p:spPr>
          <a:xfrm>
            <a:off x="3566160" y="3749040"/>
            <a:ext cx="237744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400" b="1" dirty="0">
                <a:solidFill>
                  <a:srgbClr val="06B6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</a:t>
            </a:r>
            <a:endParaRPr lang="en-US" sz="4400" dirty="0"/>
          </a:p>
        </p:txBody>
      </p:sp>
      <p:sp>
        <p:nvSpPr>
          <p:cNvPr id="15" name="Text 13"/>
          <p:cNvSpPr/>
          <p:nvPr/>
        </p:nvSpPr>
        <p:spPr>
          <a:xfrm>
            <a:off x="3566160" y="4480560"/>
            <a:ext cx="23774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PROGRAMS</a:t>
            </a:r>
            <a:endParaRPr lang="en-US" sz="900" dirty="0"/>
          </a:p>
        </p:txBody>
      </p:sp>
      <p:sp>
        <p:nvSpPr>
          <p:cNvPr id="16" name="Shape 14"/>
          <p:cNvSpPr/>
          <p:nvPr/>
        </p:nvSpPr>
        <p:spPr>
          <a:xfrm>
            <a:off x="6217920" y="3657600"/>
            <a:ext cx="2651760" cy="1280160"/>
          </a:xfrm>
          <a:prstGeom prst="rect">
            <a:avLst>
              <a:gd name="adj" fmla="val 3571"/>
            </a:avLst>
          </a:prstGeom>
          <a:solidFill>
            <a:srgbClr val="1E293B"/>
          </a:solidFill>
          <a:ln/>
        </p:spPr>
      </p:sp>
      <p:sp>
        <p:nvSpPr>
          <p:cNvPr id="17" name="Shape 15"/>
          <p:cNvSpPr/>
          <p:nvPr/>
        </p:nvSpPr>
        <p:spPr>
          <a:xfrm>
            <a:off x="6217920" y="3657600"/>
            <a:ext cx="54864" cy="1280160"/>
          </a:xfrm>
          <a:prstGeom prst="rect">
            <a:avLst/>
          </a:prstGeom>
          <a:solidFill>
            <a:srgbClr val="06B6D4"/>
          </a:solidFill>
          <a:ln/>
        </p:spPr>
      </p:sp>
      <p:sp>
        <p:nvSpPr>
          <p:cNvPr id="18" name="Text 16"/>
          <p:cNvSpPr/>
          <p:nvPr/>
        </p:nvSpPr>
        <p:spPr>
          <a:xfrm>
            <a:off x="6400800" y="3749040"/>
            <a:ext cx="237744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400" b="1" dirty="0">
                <a:solidFill>
                  <a:srgbClr val="06B6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30</a:t>
            </a:r>
            <a:endParaRPr lang="en-US" sz="4400" dirty="0"/>
          </a:p>
        </p:txBody>
      </p:sp>
      <p:sp>
        <p:nvSpPr>
          <p:cNvPr id="19" name="Text 17"/>
          <p:cNvSpPr/>
          <p:nvPr/>
        </p:nvSpPr>
        <p:spPr>
          <a:xfrm>
            <a:off x="6400800" y="4480560"/>
            <a:ext cx="23774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PROJECTS</a:t>
            </a:r>
            <a:endParaRPr lang="en-US" sz="900" dirty="0"/>
          </a:p>
        </p:txBody>
      </p:sp>
      <p:sp>
        <p:nvSpPr>
          <p:cNvPr id="20" name="Shape 18"/>
          <p:cNvSpPr/>
          <p:nvPr/>
        </p:nvSpPr>
        <p:spPr>
          <a:xfrm>
            <a:off x="9052560" y="3657600"/>
            <a:ext cx="2651760" cy="1280160"/>
          </a:xfrm>
          <a:prstGeom prst="rect">
            <a:avLst>
              <a:gd name="adj" fmla="val 3571"/>
            </a:avLst>
          </a:prstGeom>
          <a:solidFill>
            <a:srgbClr val="1E293B"/>
          </a:solidFill>
          <a:ln/>
        </p:spPr>
      </p:sp>
      <p:sp>
        <p:nvSpPr>
          <p:cNvPr id="21" name="Shape 19"/>
          <p:cNvSpPr/>
          <p:nvPr/>
        </p:nvSpPr>
        <p:spPr>
          <a:xfrm>
            <a:off x="9052560" y="3657600"/>
            <a:ext cx="54864" cy="1280160"/>
          </a:xfrm>
          <a:prstGeom prst="rect">
            <a:avLst/>
          </a:prstGeom>
          <a:solidFill>
            <a:srgbClr val="06B6D4"/>
          </a:solidFill>
          <a:ln/>
        </p:spPr>
      </p:sp>
      <p:sp>
        <p:nvSpPr>
          <p:cNvPr id="22" name="Text 20"/>
          <p:cNvSpPr/>
          <p:nvPr/>
        </p:nvSpPr>
        <p:spPr>
          <a:xfrm>
            <a:off x="9235440" y="3749040"/>
            <a:ext cx="237744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400" b="1" dirty="0">
                <a:solidFill>
                  <a:srgbClr val="06B6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$12.1M</a:t>
            </a:r>
            <a:endParaRPr lang="en-US" sz="4400" dirty="0"/>
          </a:p>
        </p:txBody>
      </p:sp>
      <p:sp>
        <p:nvSpPr>
          <p:cNvPr id="23" name="Text 21"/>
          <p:cNvSpPr/>
          <p:nvPr/>
        </p:nvSpPr>
        <p:spPr>
          <a:xfrm>
            <a:off x="9235440" y="4480560"/>
            <a:ext cx="23774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RECOMMENDED SDI</a:t>
            </a:r>
            <a:endParaRPr lang="en-US" sz="900" dirty="0"/>
          </a:p>
        </p:txBody>
      </p:sp>
      <p:sp>
        <p:nvSpPr>
          <p:cNvPr id="24" name="Text 22"/>
          <p:cNvSpPr/>
          <p:nvPr/>
        </p:nvSpPr>
        <p:spPr>
          <a:xfrm>
            <a:off x="548640" y="5212080"/>
            <a:ext cx="10972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135 KPIs  ·  71/100 execution reliability  ·  MSIE v2.0 multi-layer estimation</a:t>
            </a:r>
            <a:endParaRPr lang="en-US" sz="1000" dirty="0"/>
          </a:p>
        </p:txBody>
      </p:sp>
      <p:sp>
        <p:nvSpPr>
          <p:cNvPr id="25" name="Text 23"/>
          <p:cNvSpPr/>
          <p:nvPr/>
        </p:nvSpPr>
        <p:spPr>
          <a:xfrm>
            <a:off x="548640" y="5669280"/>
            <a:ext cx="10972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Investment range: $10.3M (conservative)  –  $12.1M (recommended)  –  $16.8M (board envelope)</a:t>
            </a:r>
            <a:endParaRPr lang="en-US" sz="900" dirty="0"/>
          </a:p>
        </p:txBody>
      </p:sp>
      <p:sp>
        <p:nvSpPr>
          <p:cNvPr id="26" name="Text 24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Built by GEMAXIOM™  ·  gemaxiom.com</a:t>
            </a:r>
            <a:endParaRPr lang="en-US" sz="800" dirty="0"/>
          </a:p>
        </p:txBody>
      </p:sp>
      <p:sp>
        <p:nvSpPr>
          <p:cNvPr id="27" name="Text 25"/>
          <p:cNvSpPr/>
          <p:nvPr/>
        </p:nvSpPr>
        <p:spPr>
          <a:xfrm rot="-1800000">
            <a:off x="1371600" y="1828800"/>
            <a:ext cx="9144000" cy="3200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0" b="1" dirty="0">
                <a:solidFill>
                  <a:srgbClr val="FFFFFF">
                    <a:alpha val="12000"/>
                  </a:srgbClr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SAMPLE</a:t>
            </a:r>
            <a:endParaRPr lang="en-US" sz="8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F172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20040"/>
            <a:ext cx="3200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6B6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GEMAXIOM™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457200" y="658368"/>
            <a:ext cx="4572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spc="300" kern="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STRATEGY EXECUTION INTELLIGENCE</a:t>
            </a:r>
            <a:endParaRPr lang="en-US" sz="800" dirty="0"/>
          </a:p>
        </p:txBody>
      </p:sp>
      <p:sp>
        <p:nvSpPr>
          <p:cNvPr id="4" name="Text 2"/>
          <p:cNvSpPr/>
          <p:nvPr/>
        </p:nvSpPr>
        <p:spPr>
          <a:xfrm>
            <a:off x="7315200" y="320040"/>
            <a:ext cx="43891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spc="300" kern="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STRATEGIC DELIVERY INVESTMENT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7315200" y="566928"/>
            <a:ext cx="43891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Enterprise HR Department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0" y="6446520"/>
            <a:ext cx="47548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GEMAXIOM™  ·  gemaxiom.com</a:t>
            </a:r>
            <a:endParaRPr lang="en-US" sz="900" dirty="0"/>
          </a:p>
        </p:txBody>
      </p:sp>
      <p:sp>
        <p:nvSpPr>
          <p:cNvPr id="7" name="Text 5"/>
          <p:cNvSpPr/>
          <p:nvPr/>
        </p:nvSpPr>
        <p:spPr>
          <a:xfrm>
            <a:off x="548640" y="1097280"/>
            <a:ext cx="109728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1F5F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Your Strategy Execution — Modeled by GEM</a:t>
            </a:r>
            <a:endParaRPr lang="en-US" sz="3200" dirty="0"/>
          </a:p>
        </p:txBody>
      </p:sp>
      <p:sp>
        <p:nvSpPr>
          <p:cNvPr id="8" name="Shape 6"/>
          <p:cNvSpPr/>
          <p:nvPr/>
        </p:nvSpPr>
        <p:spPr>
          <a:xfrm>
            <a:off x="548640" y="2011680"/>
            <a:ext cx="3474720" cy="1280160"/>
          </a:xfrm>
          <a:prstGeom prst="rect">
            <a:avLst>
              <a:gd name="adj" fmla="val 3571"/>
            </a:avLst>
          </a:prstGeom>
          <a:solidFill>
            <a:srgbClr val="1E293B"/>
          </a:solidFill>
          <a:ln/>
        </p:spPr>
      </p:sp>
      <p:sp>
        <p:nvSpPr>
          <p:cNvPr id="9" name="Shape 7"/>
          <p:cNvSpPr/>
          <p:nvPr/>
        </p:nvSpPr>
        <p:spPr>
          <a:xfrm>
            <a:off x="548640" y="2011680"/>
            <a:ext cx="54864" cy="1280160"/>
          </a:xfrm>
          <a:prstGeom prst="rect">
            <a:avLst/>
          </a:prstGeom>
          <a:solidFill>
            <a:srgbClr val="06B6D4"/>
          </a:solidFill>
          <a:ln/>
        </p:spPr>
      </p:sp>
      <p:sp>
        <p:nvSpPr>
          <p:cNvPr id="10" name="Text 8"/>
          <p:cNvSpPr/>
          <p:nvPr/>
        </p:nvSpPr>
        <p:spPr>
          <a:xfrm>
            <a:off x="731520" y="2103120"/>
            <a:ext cx="32004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400" b="1" dirty="0">
                <a:solidFill>
                  <a:srgbClr val="F1F5F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$12.1M</a:t>
            </a:r>
            <a:endParaRPr lang="en-US" sz="4400" dirty="0"/>
          </a:p>
        </p:txBody>
      </p:sp>
      <p:sp>
        <p:nvSpPr>
          <p:cNvPr id="11" name="Text 9"/>
          <p:cNvSpPr/>
          <p:nvPr/>
        </p:nvSpPr>
        <p:spPr>
          <a:xfrm>
            <a:off x="731520" y="2834640"/>
            <a:ext cx="3200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BASE SDI</a:t>
            </a:r>
            <a:endParaRPr lang="en-US" sz="900" dirty="0"/>
          </a:p>
        </p:txBody>
      </p:sp>
      <p:sp>
        <p:nvSpPr>
          <p:cNvPr id="12" name="Shape 10"/>
          <p:cNvSpPr/>
          <p:nvPr/>
        </p:nvSpPr>
        <p:spPr>
          <a:xfrm>
            <a:off x="4297680" y="2011680"/>
            <a:ext cx="3474720" cy="1280160"/>
          </a:xfrm>
          <a:prstGeom prst="rect">
            <a:avLst>
              <a:gd name="adj" fmla="val 3571"/>
            </a:avLst>
          </a:prstGeom>
          <a:solidFill>
            <a:srgbClr val="1E293B"/>
          </a:solidFill>
          <a:ln/>
        </p:spPr>
      </p:sp>
      <p:sp>
        <p:nvSpPr>
          <p:cNvPr id="13" name="Shape 11"/>
          <p:cNvSpPr/>
          <p:nvPr/>
        </p:nvSpPr>
        <p:spPr>
          <a:xfrm>
            <a:off x="4297680" y="2011680"/>
            <a:ext cx="54864" cy="1280160"/>
          </a:xfrm>
          <a:prstGeom prst="rect">
            <a:avLst/>
          </a:prstGeom>
          <a:solidFill>
            <a:srgbClr val="06B6D4"/>
          </a:solidFill>
          <a:ln/>
        </p:spPr>
      </p:sp>
      <p:sp>
        <p:nvSpPr>
          <p:cNvPr id="14" name="Text 12"/>
          <p:cNvSpPr/>
          <p:nvPr/>
        </p:nvSpPr>
        <p:spPr>
          <a:xfrm>
            <a:off x="4480560" y="2103120"/>
            <a:ext cx="32004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400" b="1" dirty="0">
                <a:solidFill>
                  <a:srgbClr val="06B6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$12.1M</a:t>
            </a:r>
            <a:endParaRPr lang="en-US" sz="4400" dirty="0"/>
          </a:p>
        </p:txBody>
      </p:sp>
      <p:sp>
        <p:nvSpPr>
          <p:cNvPr id="15" name="Text 13"/>
          <p:cNvSpPr/>
          <p:nvPr/>
        </p:nvSpPr>
        <p:spPr>
          <a:xfrm>
            <a:off x="4480560" y="2834640"/>
            <a:ext cx="3200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BOARD TARGET (P75)</a:t>
            </a:r>
            <a:endParaRPr lang="en-US" sz="900" dirty="0"/>
          </a:p>
        </p:txBody>
      </p:sp>
      <p:sp>
        <p:nvSpPr>
          <p:cNvPr id="16" name="Shape 14"/>
          <p:cNvSpPr/>
          <p:nvPr/>
        </p:nvSpPr>
        <p:spPr>
          <a:xfrm>
            <a:off x="8046720" y="2011680"/>
            <a:ext cx="3474720" cy="1280160"/>
          </a:xfrm>
          <a:prstGeom prst="rect">
            <a:avLst>
              <a:gd name="adj" fmla="val 3571"/>
            </a:avLst>
          </a:prstGeom>
          <a:solidFill>
            <a:srgbClr val="1E293B"/>
          </a:solidFill>
          <a:ln/>
        </p:spPr>
      </p:sp>
      <p:sp>
        <p:nvSpPr>
          <p:cNvPr id="17" name="Shape 15"/>
          <p:cNvSpPr/>
          <p:nvPr/>
        </p:nvSpPr>
        <p:spPr>
          <a:xfrm>
            <a:off x="8046720" y="2011680"/>
            <a:ext cx="54864" cy="1280160"/>
          </a:xfrm>
          <a:prstGeom prst="rect">
            <a:avLst/>
          </a:prstGeom>
          <a:solidFill>
            <a:srgbClr val="475569"/>
          </a:solidFill>
          <a:ln/>
        </p:spPr>
      </p:sp>
      <p:sp>
        <p:nvSpPr>
          <p:cNvPr id="18" name="Text 16"/>
          <p:cNvSpPr/>
          <p:nvPr/>
        </p:nvSpPr>
        <p:spPr>
          <a:xfrm>
            <a:off x="8229600" y="2103120"/>
            <a:ext cx="32004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400" b="1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$16.8M</a:t>
            </a:r>
            <a:endParaRPr lang="en-US" sz="4400" dirty="0"/>
          </a:p>
        </p:txBody>
      </p:sp>
      <p:sp>
        <p:nvSpPr>
          <p:cNvPr id="19" name="Text 17"/>
          <p:cNvSpPr/>
          <p:nvPr/>
        </p:nvSpPr>
        <p:spPr>
          <a:xfrm>
            <a:off x="8229600" y="2834640"/>
            <a:ext cx="3200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BOARD ENVELOPE (P90)</a:t>
            </a:r>
            <a:endParaRPr lang="en-US" sz="900" dirty="0"/>
          </a:p>
        </p:txBody>
      </p:sp>
      <p:sp>
        <p:nvSpPr>
          <p:cNvPr id="20" name="Text 18"/>
          <p:cNvSpPr/>
          <p:nvPr/>
        </p:nvSpPr>
        <p:spPr>
          <a:xfrm>
            <a:off x="548640" y="3657600"/>
            <a:ext cx="10972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spc="200" kern="0" dirty="0">
                <a:solidFill>
                  <a:srgbClr val="06B6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Strategy Structure</a:t>
            </a:r>
            <a:endParaRPr lang="en-US" sz="1400" dirty="0"/>
          </a:p>
        </p:txBody>
      </p:sp>
      <p:sp>
        <p:nvSpPr>
          <p:cNvPr id="21" name="Shape 19"/>
          <p:cNvSpPr/>
          <p:nvPr/>
        </p:nvSpPr>
        <p:spPr>
          <a:xfrm>
            <a:off x="548640" y="4114800"/>
            <a:ext cx="2011680" cy="1097280"/>
          </a:xfrm>
          <a:prstGeom prst="rect">
            <a:avLst>
              <a:gd name="adj" fmla="val 4167"/>
            </a:avLst>
          </a:prstGeom>
          <a:solidFill>
            <a:srgbClr val="1E293B"/>
          </a:solidFill>
          <a:ln/>
        </p:spPr>
      </p:sp>
      <p:sp>
        <p:nvSpPr>
          <p:cNvPr id="22" name="Text 20"/>
          <p:cNvSpPr/>
          <p:nvPr/>
        </p:nvSpPr>
        <p:spPr>
          <a:xfrm>
            <a:off x="548640" y="4206240"/>
            <a:ext cx="20116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06B6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2800" dirty="0"/>
          </a:p>
        </p:txBody>
      </p:sp>
      <p:sp>
        <p:nvSpPr>
          <p:cNvPr id="23" name="Text 21"/>
          <p:cNvSpPr/>
          <p:nvPr/>
        </p:nvSpPr>
        <p:spPr>
          <a:xfrm>
            <a:off x="548640" y="4754880"/>
            <a:ext cx="20116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spc="100" kern="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Portfolios</a:t>
            </a:r>
            <a:endParaRPr lang="en-US" sz="900" dirty="0"/>
          </a:p>
        </p:txBody>
      </p:sp>
      <p:sp>
        <p:nvSpPr>
          <p:cNvPr id="24" name="Shape 22"/>
          <p:cNvSpPr/>
          <p:nvPr/>
        </p:nvSpPr>
        <p:spPr>
          <a:xfrm>
            <a:off x="2834640" y="4114800"/>
            <a:ext cx="2011680" cy="1097280"/>
          </a:xfrm>
          <a:prstGeom prst="rect">
            <a:avLst>
              <a:gd name="adj" fmla="val 4167"/>
            </a:avLst>
          </a:prstGeom>
          <a:solidFill>
            <a:srgbClr val="1E293B"/>
          </a:solidFill>
          <a:ln/>
        </p:spPr>
      </p:sp>
      <p:sp>
        <p:nvSpPr>
          <p:cNvPr id="25" name="Text 23"/>
          <p:cNvSpPr/>
          <p:nvPr/>
        </p:nvSpPr>
        <p:spPr>
          <a:xfrm>
            <a:off x="2834640" y="4206240"/>
            <a:ext cx="20116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06B6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</a:t>
            </a:r>
            <a:endParaRPr lang="en-US" sz="2800" dirty="0"/>
          </a:p>
        </p:txBody>
      </p:sp>
      <p:sp>
        <p:nvSpPr>
          <p:cNvPr id="26" name="Text 24"/>
          <p:cNvSpPr/>
          <p:nvPr/>
        </p:nvSpPr>
        <p:spPr>
          <a:xfrm>
            <a:off x="2834640" y="4754880"/>
            <a:ext cx="20116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spc="100" kern="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Programs</a:t>
            </a:r>
            <a:endParaRPr lang="en-US" sz="900" dirty="0"/>
          </a:p>
        </p:txBody>
      </p:sp>
      <p:sp>
        <p:nvSpPr>
          <p:cNvPr id="27" name="Shape 25"/>
          <p:cNvSpPr/>
          <p:nvPr/>
        </p:nvSpPr>
        <p:spPr>
          <a:xfrm>
            <a:off x="5120640" y="4114800"/>
            <a:ext cx="2011680" cy="1097280"/>
          </a:xfrm>
          <a:prstGeom prst="rect">
            <a:avLst>
              <a:gd name="adj" fmla="val 4167"/>
            </a:avLst>
          </a:prstGeom>
          <a:solidFill>
            <a:srgbClr val="1E293B"/>
          </a:solidFill>
          <a:ln/>
        </p:spPr>
      </p:sp>
      <p:sp>
        <p:nvSpPr>
          <p:cNvPr id="28" name="Text 26"/>
          <p:cNvSpPr/>
          <p:nvPr/>
        </p:nvSpPr>
        <p:spPr>
          <a:xfrm>
            <a:off x="5120640" y="4206240"/>
            <a:ext cx="20116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06B6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30</a:t>
            </a:r>
            <a:endParaRPr lang="en-US" sz="2800" dirty="0"/>
          </a:p>
        </p:txBody>
      </p:sp>
      <p:sp>
        <p:nvSpPr>
          <p:cNvPr id="29" name="Text 27"/>
          <p:cNvSpPr/>
          <p:nvPr/>
        </p:nvSpPr>
        <p:spPr>
          <a:xfrm>
            <a:off x="5120640" y="4754880"/>
            <a:ext cx="20116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spc="100" kern="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Projects</a:t>
            </a:r>
            <a:endParaRPr lang="en-US" sz="900" dirty="0"/>
          </a:p>
        </p:txBody>
      </p:sp>
      <p:sp>
        <p:nvSpPr>
          <p:cNvPr id="30" name="Shape 28"/>
          <p:cNvSpPr/>
          <p:nvPr/>
        </p:nvSpPr>
        <p:spPr>
          <a:xfrm>
            <a:off x="7406640" y="4114800"/>
            <a:ext cx="2011680" cy="1097280"/>
          </a:xfrm>
          <a:prstGeom prst="rect">
            <a:avLst>
              <a:gd name="adj" fmla="val 4167"/>
            </a:avLst>
          </a:prstGeom>
          <a:solidFill>
            <a:srgbClr val="1E293B"/>
          </a:solidFill>
          <a:ln/>
        </p:spPr>
      </p:sp>
      <p:sp>
        <p:nvSpPr>
          <p:cNvPr id="31" name="Text 29"/>
          <p:cNvSpPr/>
          <p:nvPr/>
        </p:nvSpPr>
        <p:spPr>
          <a:xfrm>
            <a:off x="7406640" y="4206240"/>
            <a:ext cx="20116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06B6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135</a:t>
            </a:r>
            <a:endParaRPr lang="en-US" sz="2800" dirty="0"/>
          </a:p>
        </p:txBody>
      </p:sp>
      <p:sp>
        <p:nvSpPr>
          <p:cNvPr id="32" name="Text 30"/>
          <p:cNvSpPr/>
          <p:nvPr/>
        </p:nvSpPr>
        <p:spPr>
          <a:xfrm>
            <a:off x="7406640" y="4754880"/>
            <a:ext cx="20116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spc="100" kern="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KPIs</a:t>
            </a:r>
            <a:endParaRPr lang="en-US" sz="900" dirty="0"/>
          </a:p>
        </p:txBody>
      </p:sp>
      <p:sp>
        <p:nvSpPr>
          <p:cNvPr id="33" name="Shape 31"/>
          <p:cNvSpPr/>
          <p:nvPr/>
        </p:nvSpPr>
        <p:spPr>
          <a:xfrm>
            <a:off x="9692640" y="4114800"/>
            <a:ext cx="2011680" cy="1097280"/>
          </a:xfrm>
          <a:prstGeom prst="rect">
            <a:avLst>
              <a:gd name="adj" fmla="val 4167"/>
            </a:avLst>
          </a:prstGeom>
          <a:solidFill>
            <a:srgbClr val="1E293B"/>
          </a:solidFill>
          <a:ln/>
        </p:spPr>
      </p:sp>
      <p:sp>
        <p:nvSpPr>
          <p:cNvPr id="34" name="Text 32"/>
          <p:cNvSpPr/>
          <p:nvPr/>
        </p:nvSpPr>
        <p:spPr>
          <a:xfrm>
            <a:off x="9692640" y="4206240"/>
            <a:ext cx="20116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06B6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79/100</a:t>
            </a:r>
            <a:endParaRPr lang="en-US" sz="2800" dirty="0"/>
          </a:p>
        </p:txBody>
      </p:sp>
      <p:sp>
        <p:nvSpPr>
          <p:cNvPr id="35" name="Text 33"/>
          <p:cNvSpPr/>
          <p:nvPr/>
        </p:nvSpPr>
        <p:spPr>
          <a:xfrm>
            <a:off x="9692640" y="4754880"/>
            <a:ext cx="20116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spc="100" kern="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Execution Reliability</a:t>
            </a:r>
            <a:endParaRPr lang="en-US" sz="900" dirty="0"/>
          </a:p>
        </p:txBody>
      </p:sp>
      <p:sp>
        <p:nvSpPr>
          <p:cNvPr id="36" name="Text 34"/>
          <p:cNvSpPr/>
          <p:nvPr/>
        </p:nvSpPr>
        <p:spPr>
          <a:xfrm>
            <a:off x="548640" y="5669280"/>
            <a:ext cx="10972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MSIE v2.0 — WBS-Authoritative · Multi-Layer Strategic Investment Estimation Engine</a:t>
            </a:r>
            <a:endParaRPr lang="en-US" sz="1000" dirty="0"/>
          </a:p>
        </p:txBody>
      </p:sp>
      <p:sp>
        <p:nvSpPr>
          <p:cNvPr id="37" name="Text 35"/>
          <p:cNvSpPr/>
          <p:nvPr/>
        </p:nvSpPr>
        <p:spPr>
          <a:xfrm rot="-1800000">
            <a:off x="1371600" y="1828800"/>
            <a:ext cx="9144000" cy="3200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0" b="1" dirty="0">
                <a:solidFill>
                  <a:srgbClr val="FFFFFF">
                    <a:alpha val="12000"/>
                  </a:srgbClr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SAMPLE</a:t>
            </a:r>
            <a:endParaRPr lang="en-US" sz="8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F172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20040"/>
            <a:ext cx="3200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6B6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GEMAXIOM™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457200" y="658368"/>
            <a:ext cx="4572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spc="300" kern="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STRATEGY EXECUTION INTELLIGENCE</a:t>
            </a:r>
            <a:endParaRPr lang="en-US" sz="800" dirty="0"/>
          </a:p>
        </p:txBody>
      </p:sp>
      <p:sp>
        <p:nvSpPr>
          <p:cNvPr id="4" name="Text 2"/>
          <p:cNvSpPr/>
          <p:nvPr/>
        </p:nvSpPr>
        <p:spPr>
          <a:xfrm>
            <a:off x="7315200" y="320040"/>
            <a:ext cx="43891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spc="300" kern="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PORTFOLIO ALLOCATION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7315200" y="566928"/>
            <a:ext cx="43891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Enterprise HR Department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0" y="6446520"/>
            <a:ext cx="47548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GEMAXIOM™  ·  gemaxiom.com</a:t>
            </a:r>
            <a:endParaRPr lang="en-US" sz="900" dirty="0"/>
          </a:p>
        </p:txBody>
      </p:sp>
      <p:sp>
        <p:nvSpPr>
          <p:cNvPr id="7" name="Text 5"/>
          <p:cNvSpPr/>
          <p:nvPr/>
        </p:nvSpPr>
        <p:spPr>
          <a:xfrm>
            <a:off x="548640" y="1097280"/>
            <a:ext cx="109728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1F5F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Strategic Portfolio Distribution</a:t>
            </a:r>
            <a:endParaRPr lang="en-US" sz="3200" dirty="0"/>
          </a:p>
        </p:txBody>
      </p:sp>
      <p:sp>
        <p:nvSpPr>
          <p:cNvPr id="8" name="Text 6"/>
          <p:cNvSpPr/>
          <p:nvPr/>
        </p:nvSpPr>
        <p:spPr>
          <a:xfrm>
            <a:off x="548640" y="2103120"/>
            <a:ext cx="5486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1F5F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Workforce Diversity &amp; Performance</a:t>
            </a:r>
            <a:endParaRPr lang="en-US" sz="1600" dirty="0"/>
          </a:p>
        </p:txBody>
      </p:sp>
      <p:sp>
        <p:nvSpPr>
          <p:cNvPr id="9" name="Text 7"/>
          <p:cNvSpPr/>
          <p:nvPr/>
        </p:nvSpPr>
        <p:spPr>
          <a:xfrm>
            <a:off x="7315200" y="2103120"/>
            <a:ext cx="42062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400" dirty="0">
                <a:solidFill>
                  <a:srgbClr val="06B6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$3.8M  ·  38%</a:t>
            </a:r>
            <a:endParaRPr lang="en-US" sz="1400" dirty="0"/>
          </a:p>
        </p:txBody>
      </p:sp>
      <p:sp>
        <p:nvSpPr>
          <p:cNvPr id="10" name="Shape 8"/>
          <p:cNvSpPr/>
          <p:nvPr/>
        </p:nvSpPr>
        <p:spPr>
          <a:xfrm>
            <a:off x="548640" y="2560320"/>
            <a:ext cx="10972800" cy="457200"/>
          </a:xfrm>
          <a:prstGeom prst="rect">
            <a:avLst>
              <a:gd name="adj" fmla="val 8000"/>
            </a:avLst>
          </a:prstGeom>
          <a:solidFill>
            <a:srgbClr val="1E293B"/>
          </a:solidFill>
          <a:ln/>
        </p:spPr>
      </p:sp>
      <p:sp>
        <p:nvSpPr>
          <p:cNvPr id="11" name="Shape 9"/>
          <p:cNvSpPr/>
          <p:nvPr/>
        </p:nvSpPr>
        <p:spPr>
          <a:xfrm>
            <a:off x="548640" y="2560320"/>
            <a:ext cx="3474720" cy="457200"/>
          </a:xfrm>
          <a:prstGeom prst="rect">
            <a:avLst>
              <a:gd name="adj" fmla="val 8000"/>
            </a:avLst>
          </a:prstGeom>
          <a:solidFill>
            <a:srgbClr val="06B6D4"/>
          </a:solidFill>
          <a:ln/>
        </p:spPr>
      </p:sp>
      <p:sp>
        <p:nvSpPr>
          <p:cNvPr id="12" name="Text 10"/>
          <p:cNvSpPr/>
          <p:nvPr/>
        </p:nvSpPr>
        <p:spPr>
          <a:xfrm>
            <a:off x="548640" y="3474720"/>
            <a:ext cx="5486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1F5F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Talent Acquisition &amp; Planning</a:t>
            </a:r>
            <a:endParaRPr lang="en-US" sz="1600" dirty="0"/>
          </a:p>
        </p:txBody>
      </p:sp>
      <p:sp>
        <p:nvSpPr>
          <p:cNvPr id="13" name="Text 11"/>
          <p:cNvSpPr/>
          <p:nvPr/>
        </p:nvSpPr>
        <p:spPr>
          <a:xfrm>
            <a:off x="7315200" y="3474720"/>
            <a:ext cx="42062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400" dirty="0">
                <a:solidFill>
                  <a:srgbClr val="06B6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$3.2M  ·  32%</a:t>
            </a:r>
            <a:endParaRPr lang="en-US" sz="1400" dirty="0"/>
          </a:p>
        </p:txBody>
      </p:sp>
      <p:sp>
        <p:nvSpPr>
          <p:cNvPr id="14" name="Shape 12"/>
          <p:cNvSpPr/>
          <p:nvPr/>
        </p:nvSpPr>
        <p:spPr>
          <a:xfrm>
            <a:off x="548640" y="3931920"/>
            <a:ext cx="10972800" cy="457200"/>
          </a:xfrm>
          <a:prstGeom prst="rect">
            <a:avLst>
              <a:gd name="adj" fmla="val 8000"/>
            </a:avLst>
          </a:prstGeom>
          <a:solidFill>
            <a:srgbClr val="1E293B"/>
          </a:solidFill>
          <a:ln/>
        </p:spPr>
      </p:sp>
      <p:sp>
        <p:nvSpPr>
          <p:cNvPr id="15" name="Shape 13"/>
          <p:cNvSpPr/>
          <p:nvPr/>
        </p:nvSpPr>
        <p:spPr>
          <a:xfrm>
            <a:off x="548640" y="3931920"/>
            <a:ext cx="2926080" cy="457200"/>
          </a:xfrm>
          <a:prstGeom prst="rect">
            <a:avLst>
              <a:gd name="adj" fmla="val 8000"/>
            </a:avLst>
          </a:prstGeom>
          <a:solidFill>
            <a:srgbClr val="06B6D4"/>
          </a:solidFill>
          <a:ln/>
        </p:spPr>
      </p:sp>
      <p:sp>
        <p:nvSpPr>
          <p:cNvPr id="16" name="Text 14"/>
          <p:cNvSpPr/>
          <p:nvPr/>
        </p:nvSpPr>
        <p:spPr>
          <a:xfrm>
            <a:off x="548640" y="4846320"/>
            <a:ext cx="5486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1F5F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HR Digital Enablement</a:t>
            </a:r>
            <a:endParaRPr lang="en-US" sz="1600" dirty="0"/>
          </a:p>
        </p:txBody>
      </p:sp>
      <p:sp>
        <p:nvSpPr>
          <p:cNvPr id="17" name="Text 15"/>
          <p:cNvSpPr/>
          <p:nvPr/>
        </p:nvSpPr>
        <p:spPr>
          <a:xfrm>
            <a:off x="7315200" y="4846320"/>
            <a:ext cx="42062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400" dirty="0">
                <a:solidFill>
                  <a:srgbClr val="06B6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$3.0M  ·  30%</a:t>
            </a:r>
            <a:endParaRPr lang="en-US" sz="1400" dirty="0"/>
          </a:p>
        </p:txBody>
      </p:sp>
      <p:sp>
        <p:nvSpPr>
          <p:cNvPr id="18" name="Shape 16"/>
          <p:cNvSpPr/>
          <p:nvPr/>
        </p:nvSpPr>
        <p:spPr>
          <a:xfrm>
            <a:off x="548640" y="5303520"/>
            <a:ext cx="10972800" cy="457200"/>
          </a:xfrm>
          <a:prstGeom prst="rect">
            <a:avLst>
              <a:gd name="adj" fmla="val 8000"/>
            </a:avLst>
          </a:prstGeom>
          <a:solidFill>
            <a:srgbClr val="1E293B"/>
          </a:solidFill>
          <a:ln/>
        </p:spPr>
      </p:sp>
      <p:sp>
        <p:nvSpPr>
          <p:cNvPr id="19" name="Shape 17"/>
          <p:cNvSpPr/>
          <p:nvPr/>
        </p:nvSpPr>
        <p:spPr>
          <a:xfrm>
            <a:off x="548640" y="5303520"/>
            <a:ext cx="2743200" cy="457200"/>
          </a:xfrm>
          <a:prstGeom prst="rect">
            <a:avLst>
              <a:gd name="adj" fmla="val 8000"/>
            </a:avLst>
          </a:prstGeom>
          <a:solidFill>
            <a:srgbClr val="06B6D4"/>
          </a:solidFill>
          <a:ln/>
        </p:spPr>
      </p:sp>
      <p:sp>
        <p:nvSpPr>
          <p:cNvPr id="20" name="Text 18"/>
          <p:cNvSpPr/>
          <p:nvPr/>
        </p:nvSpPr>
        <p:spPr>
          <a:xfrm>
            <a:off x="548640" y="5943600"/>
            <a:ext cx="10972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Budget Waterfall: $14.8M total  ·  $1.5M mgmt reserve  ·  $2.2M contingency  ·  $10.1M distributable</a:t>
            </a:r>
            <a:endParaRPr lang="en-US" sz="1000" dirty="0"/>
          </a:p>
        </p:txBody>
      </p:sp>
      <p:sp>
        <p:nvSpPr>
          <p:cNvPr id="21" name="Text 19"/>
          <p:cNvSpPr/>
          <p:nvPr/>
        </p:nvSpPr>
        <p:spPr>
          <a:xfrm rot="-1800000">
            <a:off x="1371600" y="1828800"/>
            <a:ext cx="9144000" cy="3200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0" b="1" dirty="0">
                <a:solidFill>
                  <a:srgbClr val="FFFFFF">
                    <a:alpha val="12000"/>
                  </a:srgbClr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SAMPLE</a:t>
            </a:r>
            <a:endParaRPr lang="en-US" sz="8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F172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20040"/>
            <a:ext cx="3200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6B6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GEMAXIOM™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457200" y="658368"/>
            <a:ext cx="4572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spc="300" kern="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STRATEGY EXECUTION INTELLIGENCE</a:t>
            </a:r>
            <a:endParaRPr lang="en-US" sz="800" dirty="0"/>
          </a:p>
        </p:txBody>
      </p:sp>
      <p:sp>
        <p:nvSpPr>
          <p:cNvPr id="4" name="Text 2"/>
          <p:cNvSpPr/>
          <p:nvPr/>
        </p:nvSpPr>
        <p:spPr>
          <a:xfrm>
            <a:off x="7315200" y="320040"/>
            <a:ext cx="43891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spc="300" kern="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MULTI-LAYER ESTIMATION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7315200" y="566928"/>
            <a:ext cx="43891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Enterprise HR Department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0" y="6446520"/>
            <a:ext cx="47548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GEMAXIOM™  ·  gemaxiom.com</a:t>
            </a:r>
            <a:endParaRPr lang="en-US" sz="900" dirty="0"/>
          </a:p>
        </p:txBody>
      </p:sp>
      <p:sp>
        <p:nvSpPr>
          <p:cNvPr id="7" name="Text 5"/>
          <p:cNvSpPr/>
          <p:nvPr/>
        </p:nvSpPr>
        <p:spPr>
          <a:xfrm>
            <a:off x="548640" y="1097280"/>
            <a:ext cx="109728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1F5F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Investment Model — 5 Independent Estimation Layers</a:t>
            </a:r>
            <a:endParaRPr lang="en-US" sz="3200" dirty="0"/>
          </a:p>
        </p:txBody>
      </p:sp>
      <p:sp>
        <p:nvSpPr>
          <p:cNvPr id="8" name="Shape 6"/>
          <p:cNvSpPr/>
          <p:nvPr/>
        </p:nvSpPr>
        <p:spPr>
          <a:xfrm>
            <a:off x="548640" y="2011680"/>
            <a:ext cx="10972800" cy="777240"/>
          </a:xfrm>
          <a:prstGeom prst="rect">
            <a:avLst/>
          </a:prstGeom>
          <a:solidFill>
            <a:srgbClr val="1E293B"/>
          </a:solidFill>
          <a:ln/>
        </p:spPr>
      </p:sp>
      <p:sp>
        <p:nvSpPr>
          <p:cNvPr id="9" name="Shape 7"/>
          <p:cNvSpPr/>
          <p:nvPr/>
        </p:nvSpPr>
        <p:spPr>
          <a:xfrm>
            <a:off x="548640" y="2011680"/>
            <a:ext cx="54864" cy="777240"/>
          </a:xfrm>
          <a:prstGeom prst="rect">
            <a:avLst/>
          </a:prstGeom>
          <a:solidFill>
            <a:srgbClr val="06B6D4"/>
          </a:solidFill>
          <a:ln/>
        </p:spPr>
      </p:sp>
      <p:sp>
        <p:nvSpPr>
          <p:cNvPr id="10" name="Text 8"/>
          <p:cNvSpPr/>
          <p:nvPr/>
        </p:nvSpPr>
        <p:spPr>
          <a:xfrm>
            <a:off x="822960" y="2148840"/>
            <a:ext cx="2743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6B6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L3 Enterprise WBS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3840480" y="2103120"/>
            <a:ext cx="22860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6B6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$12.1M</a:t>
            </a:r>
            <a:endParaRPr lang="en-US" sz="2400" dirty="0"/>
          </a:p>
        </p:txBody>
      </p:sp>
      <p:sp>
        <p:nvSpPr>
          <p:cNvPr id="12" name="Text 10"/>
          <p:cNvSpPr/>
          <p:nvPr/>
        </p:nvSpPr>
        <p:spPr>
          <a:xfrm>
            <a:off x="6400800" y="2148840"/>
            <a:ext cx="22860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AUTHORITATIVE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9144000" y="2148840"/>
            <a:ext cx="22860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06B6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NUMBER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548640" y="2880360"/>
            <a:ext cx="10972800" cy="777240"/>
          </a:xfrm>
          <a:prstGeom prst="rect">
            <a:avLst/>
          </a:prstGeom>
          <a:solidFill>
            <a:srgbClr val="1E293B"/>
          </a:solidFill>
          <a:ln/>
        </p:spPr>
      </p:sp>
      <p:sp>
        <p:nvSpPr>
          <p:cNvPr id="15" name="Text 13"/>
          <p:cNvSpPr/>
          <p:nvPr/>
        </p:nvSpPr>
        <p:spPr>
          <a:xfrm>
            <a:off x="822960" y="3017520"/>
            <a:ext cx="2743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F1F5F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L1 Analogous</a:t>
            </a:r>
            <a:endParaRPr lang="en-US" sz="1400" dirty="0"/>
          </a:p>
        </p:txBody>
      </p:sp>
      <p:sp>
        <p:nvSpPr>
          <p:cNvPr id="16" name="Text 14"/>
          <p:cNvSpPr/>
          <p:nvPr/>
        </p:nvSpPr>
        <p:spPr>
          <a:xfrm>
            <a:off x="3840480" y="2971800"/>
            <a:ext cx="22860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F1F5F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$13.5M</a:t>
            </a:r>
            <a:endParaRPr lang="en-US" sz="2400" dirty="0"/>
          </a:p>
        </p:txBody>
      </p:sp>
      <p:sp>
        <p:nvSpPr>
          <p:cNvPr id="17" name="Text 15"/>
          <p:cNvSpPr/>
          <p:nvPr/>
        </p:nvSpPr>
        <p:spPr>
          <a:xfrm>
            <a:off x="6400800" y="3017520"/>
            <a:ext cx="22860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Validation</a:t>
            </a:r>
            <a:endParaRPr lang="en-US" sz="1100" dirty="0"/>
          </a:p>
        </p:txBody>
      </p:sp>
      <p:sp>
        <p:nvSpPr>
          <p:cNvPr id="18" name="Text 16"/>
          <p:cNvSpPr/>
          <p:nvPr/>
        </p:nvSpPr>
        <p:spPr>
          <a:xfrm>
            <a:off x="9144000" y="3017520"/>
            <a:ext cx="22860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10B98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GREEN</a:t>
            </a:r>
            <a:endParaRPr lang="en-US" sz="1100" dirty="0"/>
          </a:p>
        </p:txBody>
      </p:sp>
      <p:sp>
        <p:nvSpPr>
          <p:cNvPr id="19" name="Shape 17"/>
          <p:cNvSpPr/>
          <p:nvPr/>
        </p:nvSpPr>
        <p:spPr>
          <a:xfrm>
            <a:off x="548640" y="3749040"/>
            <a:ext cx="10972800" cy="777240"/>
          </a:xfrm>
          <a:prstGeom prst="rect">
            <a:avLst/>
          </a:prstGeom>
          <a:solidFill>
            <a:srgbClr val="0F172A"/>
          </a:solidFill>
          <a:ln/>
        </p:spPr>
      </p:sp>
      <p:sp>
        <p:nvSpPr>
          <p:cNvPr id="20" name="Text 18"/>
          <p:cNvSpPr/>
          <p:nvPr/>
        </p:nvSpPr>
        <p:spPr>
          <a:xfrm>
            <a:off x="822960" y="3886200"/>
            <a:ext cx="2743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F1F5F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L2 Parametric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3840480" y="3840480"/>
            <a:ext cx="22860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F1F5F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$18.2M</a:t>
            </a:r>
            <a:endParaRPr lang="en-US" sz="2400" dirty="0"/>
          </a:p>
        </p:txBody>
      </p:sp>
      <p:sp>
        <p:nvSpPr>
          <p:cNvPr id="22" name="Text 20"/>
          <p:cNvSpPr/>
          <p:nvPr/>
        </p:nvSpPr>
        <p:spPr>
          <a:xfrm>
            <a:off x="6400800" y="3886200"/>
            <a:ext cx="22860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Cross-validation</a:t>
            </a:r>
            <a:endParaRPr lang="en-US" sz="1100" dirty="0"/>
          </a:p>
        </p:txBody>
      </p:sp>
      <p:sp>
        <p:nvSpPr>
          <p:cNvPr id="23" name="Text 21"/>
          <p:cNvSpPr/>
          <p:nvPr/>
        </p:nvSpPr>
        <p:spPr>
          <a:xfrm>
            <a:off x="9144000" y="3886200"/>
            <a:ext cx="22860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F59E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AMBER</a:t>
            </a:r>
            <a:endParaRPr lang="en-US" sz="1100" dirty="0"/>
          </a:p>
        </p:txBody>
      </p:sp>
      <p:sp>
        <p:nvSpPr>
          <p:cNvPr id="24" name="Shape 22"/>
          <p:cNvSpPr/>
          <p:nvPr/>
        </p:nvSpPr>
        <p:spPr>
          <a:xfrm>
            <a:off x="548640" y="4617720"/>
            <a:ext cx="10972800" cy="777240"/>
          </a:xfrm>
          <a:prstGeom prst="rect">
            <a:avLst/>
          </a:prstGeom>
          <a:solidFill>
            <a:srgbClr val="1E293B"/>
          </a:solidFill>
          <a:ln/>
        </p:spPr>
      </p:sp>
      <p:sp>
        <p:nvSpPr>
          <p:cNvPr id="25" name="Text 23"/>
          <p:cNvSpPr/>
          <p:nvPr/>
        </p:nvSpPr>
        <p:spPr>
          <a:xfrm>
            <a:off x="822960" y="4754880"/>
            <a:ext cx="2743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F1F5F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L4 PERT</a:t>
            </a:r>
            <a:endParaRPr lang="en-US" sz="1400" dirty="0"/>
          </a:p>
        </p:txBody>
      </p:sp>
      <p:sp>
        <p:nvSpPr>
          <p:cNvPr id="26" name="Text 24"/>
          <p:cNvSpPr/>
          <p:nvPr/>
        </p:nvSpPr>
        <p:spPr>
          <a:xfrm>
            <a:off x="3840480" y="4709160"/>
            <a:ext cx="22860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F1F5F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$12.1M</a:t>
            </a:r>
            <a:endParaRPr lang="en-US" sz="2400" dirty="0"/>
          </a:p>
        </p:txBody>
      </p:sp>
      <p:sp>
        <p:nvSpPr>
          <p:cNvPr id="27" name="Text 25"/>
          <p:cNvSpPr/>
          <p:nvPr/>
        </p:nvSpPr>
        <p:spPr>
          <a:xfrm>
            <a:off x="6400800" y="4754880"/>
            <a:ext cx="22860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Uncertainty bands</a:t>
            </a:r>
            <a:endParaRPr lang="en-US" sz="1100" dirty="0"/>
          </a:p>
        </p:txBody>
      </p:sp>
      <p:sp>
        <p:nvSpPr>
          <p:cNvPr id="28" name="Text 26"/>
          <p:cNvSpPr/>
          <p:nvPr/>
        </p:nvSpPr>
        <p:spPr>
          <a:xfrm>
            <a:off x="9144000" y="4754880"/>
            <a:ext cx="22860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10B98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GREEN</a:t>
            </a:r>
            <a:endParaRPr lang="en-US" sz="1100" dirty="0"/>
          </a:p>
        </p:txBody>
      </p:sp>
      <p:sp>
        <p:nvSpPr>
          <p:cNvPr id="29" name="Shape 27"/>
          <p:cNvSpPr/>
          <p:nvPr/>
        </p:nvSpPr>
        <p:spPr>
          <a:xfrm>
            <a:off x="548640" y="5486400"/>
            <a:ext cx="10972800" cy="777240"/>
          </a:xfrm>
          <a:prstGeom prst="rect">
            <a:avLst/>
          </a:prstGeom>
          <a:solidFill>
            <a:srgbClr val="0F172A"/>
          </a:solidFill>
          <a:ln/>
        </p:spPr>
      </p:sp>
      <p:sp>
        <p:nvSpPr>
          <p:cNvPr id="30" name="Text 28"/>
          <p:cNvSpPr/>
          <p:nvPr/>
        </p:nvSpPr>
        <p:spPr>
          <a:xfrm>
            <a:off x="822960" y="5623560"/>
            <a:ext cx="2743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F1F5F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L5 Reference Class</a:t>
            </a:r>
            <a:endParaRPr lang="en-US" sz="1400" dirty="0"/>
          </a:p>
        </p:txBody>
      </p:sp>
      <p:sp>
        <p:nvSpPr>
          <p:cNvPr id="31" name="Text 29"/>
          <p:cNvSpPr/>
          <p:nvPr/>
        </p:nvSpPr>
        <p:spPr>
          <a:xfrm>
            <a:off x="3840480" y="5577840"/>
            <a:ext cx="22860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F1F5F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$22.0M</a:t>
            </a:r>
            <a:endParaRPr lang="en-US" sz="2400" dirty="0"/>
          </a:p>
        </p:txBody>
      </p:sp>
      <p:sp>
        <p:nvSpPr>
          <p:cNvPr id="32" name="Text 30"/>
          <p:cNvSpPr/>
          <p:nvPr/>
        </p:nvSpPr>
        <p:spPr>
          <a:xfrm>
            <a:off x="6400800" y="5623560"/>
            <a:ext cx="22860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Industry benchmark</a:t>
            </a:r>
            <a:endParaRPr lang="en-US" sz="1100" dirty="0"/>
          </a:p>
        </p:txBody>
      </p:sp>
      <p:sp>
        <p:nvSpPr>
          <p:cNvPr id="33" name="Text 31"/>
          <p:cNvSpPr/>
          <p:nvPr/>
        </p:nvSpPr>
        <p:spPr>
          <a:xfrm>
            <a:off x="9144000" y="5623560"/>
            <a:ext cx="22860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10B98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GREEN</a:t>
            </a:r>
            <a:endParaRPr lang="en-US" sz="1100" dirty="0"/>
          </a:p>
        </p:txBody>
      </p:sp>
      <p:sp>
        <p:nvSpPr>
          <p:cNvPr id="34" name="Text 32"/>
          <p:cNvSpPr/>
          <p:nvPr/>
        </p:nvSpPr>
        <p:spPr>
          <a:xfrm>
            <a:off x="548640" y="6400800"/>
            <a:ext cx="10972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Convergence: 71/100 — estimate validated</a:t>
            </a:r>
            <a:endParaRPr lang="en-US" sz="1000" dirty="0"/>
          </a:p>
        </p:txBody>
      </p:sp>
      <p:sp>
        <p:nvSpPr>
          <p:cNvPr id="35" name="Text 33"/>
          <p:cNvSpPr/>
          <p:nvPr/>
        </p:nvSpPr>
        <p:spPr>
          <a:xfrm rot="-1800000">
            <a:off x="1371600" y="1828800"/>
            <a:ext cx="9144000" cy="3200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0" b="1" dirty="0">
                <a:solidFill>
                  <a:srgbClr val="FFFFFF">
                    <a:alpha val="12000"/>
                  </a:srgbClr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SAMPLE</a:t>
            </a:r>
            <a:endParaRPr lang="en-US" sz="8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F172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20040"/>
            <a:ext cx="3200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6B6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GEMAXIOM™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457200" y="658368"/>
            <a:ext cx="4572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spc="300" kern="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STRATEGY EXECUTION INTELLIGENCE</a:t>
            </a:r>
            <a:endParaRPr lang="en-US" sz="800" dirty="0"/>
          </a:p>
        </p:txBody>
      </p:sp>
      <p:sp>
        <p:nvSpPr>
          <p:cNvPr id="4" name="Text 2"/>
          <p:cNvSpPr/>
          <p:nvPr/>
        </p:nvSpPr>
        <p:spPr>
          <a:xfrm>
            <a:off x="7315200" y="320040"/>
            <a:ext cx="43891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spc="300" kern="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NEXT STEPS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7315200" y="566928"/>
            <a:ext cx="43891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Enterprise HR Department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548640" y="1371600"/>
            <a:ext cx="109728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F1F5F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Ready to See GEM in Action?</a:t>
            </a:r>
            <a:endParaRPr lang="en-US" sz="3600" dirty="0"/>
          </a:p>
        </p:txBody>
      </p:sp>
      <p:sp>
        <p:nvSpPr>
          <p:cNvPr id="7" name="Shape 5"/>
          <p:cNvSpPr/>
          <p:nvPr/>
        </p:nvSpPr>
        <p:spPr>
          <a:xfrm>
            <a:off x="548640" y="2560320"/>
            <a:ext cx="10972800" cy="1005840"/>
          </a:xfrm>
          <a:prstGeom prst="rect">
            <a:avLst>
              <a:gd name="adj" fmla="val 5455"/>
            </a:avLst>
          </a:prstGeom>
          <a:solidFill>
            <a:srgbClr val="1E293B"/>
          </a:solidFill>
          <a:ln/>
        </p:spPr>
      </p:sp>
      <p:sp>
        <p:nvSpPr>
          <p:cNvPr id="8" name="Shape 6"/>
          <p:cNvSpPr/>
          <p:nvPr/>
        </p:nvSpPr>
        <p:spPr>
          <a:xfrm>
            <a:off x="914400" y="2743200"/>
            <a:ext cx="640080" cy="640080"/>
          </a:xfrm>
          <a:prstGeom prst="ellipse">
            <a:avLst/>
          </a:prstGeom>
          <a:solidFill>
            <a:srgbClr val="06B6D4"/>
          </a:solidFill>
          <a:ln/>
        </p:spPr>
      </p:sp>
      <p:sp>
        <p:nvSpPr>
          <p:cNvPr id="9" name="Text 7"/>
          <p:cNvSpPr/>
          <p:nvPr/>
        </p:nvSpPr>
        <p:spPr>
          <a:xfrm>
            <a:off x="914400" y="2834640"/>
            <a:ext cx="6400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01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1828800" y="2697480"/>
            <a:ext cx="9144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F1F5F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Live Demo</a:t>
            </a:r>
            <a:endParaRPr lang="en-US" sz="1800" dirty="0"/>
          </a:p>
        </p:txBody>
      </p:sp>
      <p:sp>
        <p:nvSpPr>
          <p:cNvPr id="11" name="Text 9"/>
          <p:cNvSpPr/>
          <p:nvPr/>
        </p:nvSpPr>
        <p:spPr>
          <a:xfrm>
            <a:off x="1828800" y="3063240"/>
            <a:ext cx="9144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See your organization modeled in real-time — 25 minutes, no prep required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548640" y="3840480"/>
            <a:ext cx="10972800" cy="1005840"/>
          </a:xfrm>
          <a:prstGeom prst="rect">
            <a:avLst>
              <a:gd name="adj" fmla="val 5455"/>
            </a:avLst>
          </a:prstGeom>
          <a:solidFill>
            <a:srgbClr val="1E293B"/>
          </a:solidFill>
          <a:ln/>
        </p:spPr>
      </p:sp>
      <p:sp>
        <p:nvSpPr>
          <p:cNvPr id="13" name="Shape 11"/>
          <p:cNvSpPr/>
          <p:nvPr/>
        </p:nvSpPr>
        <p:spPr>
          <a:xfrm>
            <a:off x="914400" y="4023360"/>
            <a:ext cx="640080" cy="640080"/>
          </a:xfrm>
          <a:prstGeom prst="ellipse">
            <a:avLst/>
          </a:prstGeom>
          <a:solidFill>
            <a:srgbClr val="06B6D4"/>
          </a:solidFill>
          <a:ln/>
        </p:spPr>
      </p:sp>
      <p:sp>
        <p:nvSpPr>
          <p:cNvPr id="14" name="Text 12"/>
          <p:cNvSpPr/>
          <p:nvPr/>
        </p:nvSpPr>
        <p:spPr>
          <a:xfrm>
            <a:off x="914400" y="4114800"/>
            <a:ext cx="6400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02</a:t>
            </a:r>
            <a:endParaRPr lang="en-US" sz="1600" dirty="0"/>
          </a:p>
        </p:txBody>
      </p:sp>
      <p:sp>
        <p:nvSpPr>
          <p:cNvPr id="15" name="Text 13"/>
          <p:cNvSpPr/>
          <p:nvPr/>
        </p:nvSpPr>
        <p:spPr>
          <a:xfrm>
            <a:off x="1828800" y="3977640"/>
            <a:ext cx="9144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F1F5F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Proof of Value</a:t>
            </a:r>
            <a:endParaRPr lang="en-US" sz="1800" dirty="0"/>
          </a:p>
        </p:txBody>
      </p:sp>
      <p:sp>
        <p:nvSpPr>
          <p:cNvPr id="16" name="Text 14"/>
          <p:cNvSpPr/>
          <p:nvPr/>
        </p:nvSpPr>
        <p:spPr>
          <a:xfrm>
            <a:off x="1828800" y="4343400"/>
            <a:ext cx="9144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 run a full strategic analysis on your current portfolio at no cost</a:t>
            </a:r>
            <a:endParaRPr lang="en-US" sz="1200" dirty="0"/>
          </a:p>
        </p:txBody>
      </p:sp>
      <p:sp>
        <p:nvSpPr>
          <p:cNvPr id="17" name="Shape 15"/>
          <p:cNvSpPr/>
          <p:nvPr/>
        </p:nvSpPr>
        <p:spPr>
          <a:xfrm>
            <a:off x="548640" y="5120640"/>
            <a:ext cx="10972800" cy="1005840"/>
          </a:xfrm>
          <a:prstGeom prst="rect">
            <a:avLst>
              <a:gd name="adj" fmla="val 5455"/>
            </a:avLst>
          </a:prstGeom>
          <a:solidFill>
            <a:srgbClr val="1E293B"/>
          </a:solidFill>
          <a:ln/>
        </p:spPr>
      </p:sp>
      <p:sp>
        <p:nvSpPr>
          <p:cNvPr id="18" name="Shape 16"/>
          <p:cNvSpPr/>
          <p:nvPr/>
        </p:nvSpPr>
        <p:spPr>
          <a:xfrm>
            <a:off x="914400" y="5303520"/>
            <a:ext cx="640080" cy="640080"/>
          </a:xfrm>
          <a:prstGeom prst="ellipse">
            <a:avLst/>
          </a:prstGeom>
          <a:solidFill>
            <a:srgbClr val="06B6D4"/>
          </a:solidFill>
          <a:ln/>
        </p:spPr>
      </p:sp>
      <p:sp>
        <p:nvSpPr>
          <p:cNvPr id="19" name="Text 17"/>
          <p:cNvSpPr/>
          <p:nvPr/>
        </p:nvSpPr>
        <p:spPr>
          <a:xfrm>
            <a:off x="914400" y="5394960"/>
            <a:ext cx="6400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03</a:t>
            </a:r>
            <a:endParaRPr lang="en-US" sz="1600" dirty="0"/>
          </a:p>
        </p:txBody>
      </p:sp>
      <p:sp>
        <p:nvSpPr>
          <p:cNvPr id="20" name="Text 18"/>
          <p:cNvSpPr/>
          <p:nvPr/>
        </p:nvSpPr>
        <p:spPr>
          <a:xfrm>
            <a:off x="1828800" y="5257800"/>
            <a:ext cx="9144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F1F5F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Executive Briefing</a:t>
            </a:r>
            <a:endParaRPr lang="en-US" sz="1800" dirty="0"/>
          </a:p>
        </p:txBody>
      </p:sp>
      <p:sp>
        <p:nvSpPr>
          <p:cNvPr id="21" name="Text 19"/>
          <p:cNvSpPr/>
          <p:nvPr/>
        </p:nvSpPr>
        <p:spPr>
          <a:xfrm>
            <a:off x="1828800" y="5623560"/>
            <a:ext cx="9144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Bring your leadership team — we present findings and strategic intelligence</a:t>
            </a:r>
            <a:endParaRPr lang="en-US" sz="1200" dirty="0"/>
          </a:p>
        </p:txBody>
      </p:sp>
      <p:sp>
        <p:nvSpPr>
          <p:cNvPr id="22" name="Text 20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06B6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mirza@enthsky.com  ·  enthsky.com/gemaxiom  ·  Schedule at calendly.com/gemaxiom</a:t>
            </a:r>
            <a:endParaRPr lang="en-US" sz="1100" dirty="0"/>
          </a:p>
        </p:txBody>
      </p:sp>
      <p:sp>
        <p:nvSpPr>
          <p:cNvPr id="23" name="Text 21"/>
          <p:cNvSpPr/>
          <p:nvPr/>
        </p:nvSpPr>
        <p:spPr>
          <a:xfrm>
            <a:off x="548640" y="6537960"/>
            <a:ext cx="109728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GEMAXIOM™  ·  Enthsky LLC  ·  Confidential</a:t>
            </a:r>
            <a:endParaRPr lang="en-US" sz="800" dirty="0"/>
          </a:p>
        </p:txBody>
      </p:sp>
      <p:sp>
        <p:nvSpPr>
          <p:cNvPr id="24" name="Text 22"/>
          <p:cNvSpPr/>
          <p:nvPr/>
        </p:nvSpPr>
        <p:spPr>
          <a:xfrm rot="-1800000">
            <a:off x="1371600" y="1828800"/>
            <a:ext cx="9144000" cy="3200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0" b="1" dirty="0">
                <a:solidFill>
                  <a:srgbClr val="FFFFFF">
                    <a:alpha val="12000"/>
                  </a:srgbClr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SAMPLE</a:t>
            </a:r>
            <a:endParaRPr lang="en-US" sz="8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GEMAXIOM Value Proof — Enterprise HR Department</dc:title>
  <dc:subject>PptxGenJS Presentation</dc:subject>
  <dc:creator>PptxGenJS</dc:creator>
  <cp:lastModifiedBy>PptxGenJS</cp:lastModifiedBy>
  <cp:revision>1</cp:revision>
  <dcterms:created xsi:type="dcterms:W3CDTF">2026-05-22T23:15:47Z</dcterms:created>
  <dcterms:modified xsi:type="dcterms:W3CDTF">2026-05-22T23:15:47Z</dcterms:modified>
</cp:coreProperties>
</file>